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T Sans Narrow"/>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Narrow-bold.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TSansNarrow-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24b0cd81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24b0cd81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24b0cd81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24b0cd81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Vitis_Libraries/vision/L1/include/common/xf_structs.hpp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24b0cd81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24b0cd81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Vitis_Libraries/vision/L1/include/imgproc/xf_bgr2hsv.hpp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24b0cd81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24b0cd81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24b0cd81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24b0cd81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24b0cd81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24b0cd81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Vitis_Libraries/vision/L1/include/imgproc/xf_colorthresholding.hpp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24b0cd81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24b0cd81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5bb3ab0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5bb3ab0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erode : Vitis_Libraries/vision/L1/include/imgproc/xf_erosion.hpp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64933dcd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64933dc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24b0cd81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24b0cd81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erode : Vitis_Libraries/vision/L1/include/imgproc/xf_erosion.hpp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24b0cd8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24b0cd8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5bb3ab0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5bb3ab0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erode : Vitis_Libraries/vision/L1/include/imgproc/xf_erosion.hpp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5bb3ab0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5bb3ab0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erode : Vitis_Libraries/vision/L1/include/imgproc/xf_erosion.hpp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24b0cd81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24b0cd81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5ce61661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5ce61661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24b0cd813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24b0cd813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5ce61661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5ce61661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5ce61661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5ce61661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5ce61661a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5ce61661a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64933dcd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64933dc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24b0cd81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224b0cd81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24b0cd81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24b0cd81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5ce61661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5ce61661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24b0cd81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24b0cd81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5ce6166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25ce6166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5ce61661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5ce61661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64933dcd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64933dcd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24b0cd81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24b0cd81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24b0cd81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24b0cd81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24b0cd813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24b0cd813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24b0cd813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24b0cd813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24b0cd813_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24b0cd813_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4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45.png"/><Relationship Id="rId5"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t>Lab C : Color Detection</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zh-TW"/>
              <a:t>胡晉瑄 林修賢</a:t>
            </a:r>
            <a:endParaRPr/>
          </a:p>
          <a:p>
            <a:pPr indent="0" lvl="0" marL="0" rtl="0" algn="ctr">
              <a:spcBef>
                <a:spcPts val="0"/>
              </a:spcBef>
              <a:spcAft>
                <a:spcPts val="0"/>
              </a:spcAft>
              <a:buNone/>
            </a:pPr>
            <a:r>
              <a:rPr lang="zh-TW"/>
              <a:t>INSTRUCTOR: Professor Jiin Lai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a:t>
            </a:r>
            <a:r>
              <a:rPr lang="zh-TW"/>
              <a:t>ardware Functions</a:t>
            </a:r>
            <a:endParaRPr/>
          </a:p>
        </p:txBody>
      </p:sp>
      <p:sp>
        <p:nvSpPr>
          <p:cNvPr id="143" name="Google Shape;143;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The Color Detection example uses five hardware functions from the Vitis vision library. They are:</a:t>
            </a:r>
            <a:endParaRPr/>
          </a:p>
          <a:p>
            <a:pPr indent="-342900" lvl="0" marL="457200" rtl="0" algn="l">
              <a:spcBef>
                <a:spcPts val="1200"/>
              </a:spcBef>
              <a:spcAft>
                <a:spcPts val="0"/>
              </a:spcAft>
              <a:buSzPts val="1800"/>
              <a:buChar char="●"/>
            </a:pPr>
            <a:r>
              <a:rPr lang="zh-TW"/>
              <a:t>Array2xfMat</a:t>
            </a:r>
            <a:endParaRPr/>
          </a:p>
          <a:p>
            <a:pPr indent="-342900" lvl="0" marL="457200" rtl="0" algn="l">
              <a:spcBef>
                <a:spcPts val="0"/>
              </a:spcBef>
              <a:spcAft>
                <a:spcPts val="0"/>
              </a:spcAft>
              <a:buSzPts val="1800"/>
              <a:buChar char="●"/>
            </a:pPr>
            <a:r>
              <a:rPr lang="zh-TW"/>
              <a:t>BGR2HSV</a:t>
            </a:r>
            <a:endParaRPr/>
          </a:p>
          <a:p>
            <a:pPr indent="-342900" lvl="0" marL="457200" rtl="0" algn="l">
              <a:spcBef>
                <a:spcPts val="0"/>
              </a:spcBef>
              <a:spcAft>
                <a:spcPts val="0"/>
              </a:spcAft>
              <a:buSzPts val="1800"/>
              <a:buChar char="●"/>
            </a:pPr>
            <a:r>
              <a:rPr lang="zh-TW"/>
              <a:t>colorthresholding</a:t>
            </a:r>
            <a:endParaRPr/>
          </a:p>
          <a:p>
            <a:pPr indent="-342900" lvl="0" marL="457200" rtl="0" algn="l">
              <a:spcBef>
                <a:spcPts val="0"/>
              </a:spcBef>
              <a:spcAft>
                <a:spcPts val="0"/>
              </a:spcAft>
              <a:buSzPts val="1800"/>
              <a:buChar char="●"/>
            </a:pPr>
            <a:r>
              <a:rPr lang="zh-TW"/>
              <a:t>erode</a:t>
            </a:r>
            <a:endParaRPr/>
          </a:p>
          <a:p>
            <a:pPr indent="-342900" lvl="0" marL="457200" rtl="0" algn="l">
              <a:spcBef>
                <a:spcPts val="0"/>
              </a:spcBef>
              <a:spcAft>
                <a:spcPts val="0"/>
              </a:spcAft>
              <a:buSzPts val="1800"/>
              <a:buChar char="●"/>
            </a:pPr>
            <a:r>
              <a:rPr lang="zh-TW"/>
              <a:t>dilate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Kernel Functions - Array2xfMat</a:t>
            </a:r>
            <a:endParaRPr/>
          </a:p>
        </p:txBody>
      </p:sp>
      <p:sp>
        <p:nvSpPr>
          <p:cNvPr id="149" name="Google Shape;149;p23"/>
          <p:cNvSpPr txBox="1"/>
          <p:nvPr>
            <p:ph idx="1" type="body"/>
          </p:nvPr>
        </p:nvSpPr>
        <p:spPr>
          <a:xfrm>
            <a:off x="5917375" y="1266325"/>
            <a:ext cx="29151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zh-TW"/>
              <a:t>Input a 1D array</a:t>
            </a:r>
            <a:endParaRPr/>
          </a:p>
          <a:p>
            <a:pPr indent="-342900" lvl="0" marL="457200" rtl="0" algn="l">
              <a:spcBef>
                <a:spcPts val="0"/>
              </a:spcBef>
              <a:spcAft>
                <a:spcPts val="0"/>
              </a:spcAft>
              <a:buSzPts val="1800"/>
              <a:buAutoNum type="arabicPeriod"/>
            </a:pPr>
            <a:r>
              <a:rPr lang="zh-TW"/>
              <a:t>MAXI in - stream out</a:t>
            </a:r>
            <a:endParaRPr/>
          </a:p>
          <a:p>
            <a:pPr indent="-342900" lvl="0" marL="457200" rtl="0" algn="l">
              <a:spcBef>
                <a:spcPts val="0"/>
              </a:spcBef>
              <a:spcAft>
                <a:spcPts val="0"/>
              </a:spcAft>
              <a:buSzPts val="1800"/>
              <a:buAutoNum type="arabicPeriod"/>
            </a:pPr>
            <a:r>
              <a:rPr lang="zh-TW"/>
              <a:t>fill with a 2D matrix</a:t>
            </a:r>
            <a:endParaRPr/>
          </a:p>
        </p:txBody>
      </p:sp>
      <p:pic>
        <p:nvPicPr>
          <p:cNvPr id="150" name="Google Shape;150;p23"/>
          <p:cNvPicPr preferRelativeResize="0"/>
          <p:nvPr/>
        </p:nvPicPr>
        <p:blipFill>
          <a:blip r:embed="rId3">
            <a:alphaModFix/>
          </a:blip>
          <a:stretch>
            <a:fillRect/>
          </a:stretch>
        </p:blipFill>
        <p:spPr>
          <a:xfrm>
            <a:off x="420288" y="1325675"/>
            <a:ext cx="5497088" cy="707400"/>
          </a:xfrm>
          <a:prstGeom prst="rect">
            <a:avLst/>
          </a:prstGeom>
          <a:noFill/>
          <a:ln>
            <a:noFill/>
          </a:ln>
        </p:spPr>
      </p:pic>
      <p:pic>
        <p:nvPicPr>
          <p:cNvPr id="151" name="Google Shape;151;p23"/>
          <p:cNvPicPr preferRelativeResize="0"/>
          <p:nvPr/>
        </p:nvPicPr>
        <p:blipFill>
          <a:blip r:embed="rId4">
            <a:alphaModFix/>
          </a:blip>
          <a:stretch>
            <a:fillRect/>
          </a:stretch>
        </p:blipFill>
        <p:spPr>
          <a:xfrm>
            <a:off x="152400" y="2124550"/>
            <a:ext cx="5849699" cy="21213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Kernel Functions - bgr2hsv </a:t>
            </a:r>
            <a:endParaRPr/>
          </a:p>
        </p:txBody>
      </p:sp>
      <p:sp>
        <p:nvSpPr>
          <p:cNvPr id="157" name="Google Shape;157;p24"/>
          <p:cNvSpPr txBox="1"/>
          <p:nvPr>
            <p:ph idx="1" type="body"/>
          </p:nvPr>
        </p:nvSpPr>
        <p:spPr>
          <a:xfrm>
            <a:off x="254300" y="3669625"/>
            <a:ext cx="8577900" cy="1153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In bgr2hsv function, it will stream in every bgr pixels and calculate its corresponding hsv representation and then stream out.</a:t>
            </a:r>
            <a:endParaRPr/>
          </a:p>
        </p:txBody>
      </p:sp>
      <p:pic>
        <p:nvPicPr>
          <p:cNvPr id="158" name="Google Shape;158;p24"/>
          <p:cNvPicPr preferRelativeResize="0"/>
          <p:nvPr/>
        </p:nvPicPr>
        <p:blipFill>
          <a:blip r:embed="rId3">
            <a:alphaModFix/>
          </a:blip>
          <a:stretch>
            <a:fillRect/>
          </a:stretch>
        </p:blipFill>
        <p:spPr>
          <a:xfrm>
            <a:off x="540213" y="1753800"/>
            <a:ext cx="2809875" cy="1314450"/>
          </a:xfrm>
          <a:prstGeom prst="rect">
            <a:avLst/>
          </a:prstGeom>
          <a:noFill/>
          <a:ln>
            <a:noFill/>
          </a:ln>
        </p:spPr>
      </p:pic>
      <p:grpSp>
        <p:nvGrpSpPr>
          <p:cNvPr id="159" name="Google Shape;159;p24"/>
          <p:cNvGrpSpPr/>
          <p:nvPr/>
        </p:nvGrpSpPr>
        <p:grpSpPr>
          <a:xfrm>
            <a:off x="3567542" y="2146530"/>
            <a:ext cx="5112716" cy="528994"/>
            <a:chOff x="3326675" y="1864350"/>
            <a:chExt cx="5753675" cy="707400"/>
          </a:xfrm>
        </p:grpSpPr>
        <p:sp>
          <p:nvSpPr>
            <p:cNvPr id="160" name="Google Shape;160;p24"/>
            <p:cNvSpPr/>
            <p:nvPr/>
          </p:nvSpPr>
          <p:spPr>
            <a:xfrm>
              <a:off x="3326675" y="1864350"/>
              <a:ext cx="1262700" cy="70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Img</a:t>
              </a:r>
              <a:endParaRPr/>
            </a:p>
          </p:txBody>
        </p:sp>
        <p:sp>
          <p:nvSpPr>
            <p:cNvPr id="161" name="Google Shape;161;p24"/>
            <p:cNvSpPr/>
            <p:nvPr/>
          </p:nvSpPr>
          <p:spPr>
            <a:xfrm>
              <a:off x="4826500" y="2065500"/>
              <a:ext cx="144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4982725" y="2065500"/>
              <a:ext cx="144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5138950" y="2065500"/>
              <a:ext cx="144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4"/>
            <p:cNvCxnSpPr>
              <a:stCxn id="160" idx="3"/>
              <a:endCxn id="161" idx="1"/>
            </p:cNvCxnSpPr>
            <p:nvPr/>
          </p:nvCxnSpPr>
          <p:spPr>
            <a:xfrm>
              <a:off x="4589375" y="2218050"/>
              <a:ext cx="237000" cy="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24"/>
            <p:cNvSpPr/>
            <p:nvPr/>
          </p:nvSpPr>
          <p:spPr>
            <a:xfrm>
              <a:off x="5572200" y="1864350"/>
              <a:ext cx="1262700" cy="707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Convert</a:t>
              </a:r>
              <a:endParaRPr/>
            </a:p>
          </p:txBody>
        </p:sp>
        <p:cxnSp>
          <p:nvCxnSpPr>
            <p:cNvPr id="166" name="Google Shape;166;p24"/>
            <p:cNvCxnSpPr>
              <a:stCxn id="163" idx="3"/>
              <a:endCxn id="165" idx="1"/>
            </p:cNvCxnSpPr>
            <p:nvPr/>
          </p:nvCxnSpPr>
          <p:spPr>
            <a:xfrm>
              <a:off x="5282950" y="2218050"/>
              <a:ext cx="289200" cy="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24"/>
            <p:cNvSpPr/>
            <p:nvPr/>
          </p:nvSpPr>
          <p:spPr>
            <a:xfrm>
              <a:off x="7071950" y="2065500"/>
              <a:ext cx="144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7228175" y="2065500"/>
              <a:ext cx="144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7384400" y="2065500"/>
              <a:ext cx="144000" cy="30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24"/>
            <p:cNvCxnSpPr>
              <a:stCxn id="165" idx="3"/>
              <a:endCxn id="167" idx="1"/>
            </p:cNvCxnSpPr>
            <p:nvPr/>
          </p:nvCxnSpPr>
          <p:spPr>
            <a:xfrm>
              <a:off x="6834900" y="2218050"/>
              <a:ext cx="237000" cy="0"/>
            </a:xfrm>
            <a:prstGeom prst="straightConnector1">
              <a:avLst/>
            </a:prstGeom>
            <a:noFill/>
            <a:ln cap="flat" cmpd="sng" w="9525">
              <a:solidFill>
                <a:schemeClr val="dk2"/>
              </a:solidFill>
              <a:prstDash val="solid"/>
              <a:round/>
              <a:headEnd len="med" w="med" type="none"/>
              <a:tailEnd len="med" w="med" type="none"/>
            </a:ln>
          </p:spPr>
        </p:cxnSp>
        <p:sp>
          <p:nvSpPr>
            <p:cNvPr id="171" name="Google Shape;171;p24"/>
            <p:cNvSpPr/>
            <p:nvPr/>
          </p:nvSpPr>
          <p:spPr>
            <a:xfrm>
              <a:off x="7817650" y="1864350"/>
              <a:ext cx="1262700" cy="707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Img_out</a:t>
              </a:r>
              <a:endParaRPr/>
            </a:p>
          </p:txBody>
        </p:sp>
        <p:cxnSp>
          <p:nvCxnSpPr>
            <p:cNvPr id="172" name="Google Shape;172;p24"/>
            <p:cNvCxnSpPr>
              <a:stCxn id="169" idx="3"/>
              <a:endCxn id="171" idx="1"/>
            </p:cNvCxnSpPr>
            <p:nvPr/>
          </p:nvCxnSpPr>
          <p:spPr>
            <a:xfrm>
              <a:off x="7528400" y="2218050"/>
              <a:ext cx="289200" cy="0"/>
            </a:xfrm>
            <a:prstGeom prst="straightConnector1">
              <a:avLst/>
            </a:prstGeom>
            <a:noFill/>
            <a:ln cap="flat" cmpd="sng" w="9525">
              <a:solidFill>
                <a:schemeClr val="dk2"/>
              </a:solidFill>
              <a:prstDash val="solid"/>
              <a:round/>
              <a:headEnd len="med" w="med" type="none"/>
              <a:tailEnd len="med" w="med" type="none"/>
            </a:ln>
          </p:spPr>
        </p:cxnSp>
      </p:grpSp>
      <p:sp>
        <p:nvSpPr>
          <p:cNvPr id="173" name="Google Shape;173;p24"/>
          <p:cNvSpPr txBox="1"/>
          <p:nvPr/>
        </p:nvSpPr>
        <p:spPr>
          <a:xfrm>
            <a:off x="311700" y="1295400"/>
            <a:ext cx="527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zh-TW">
                <a:latin typeface="Open Sans"/>
                <a:ea typeface="Open Sans"/>
                <a:cs typeface="Open Sans"/>
                <a:sym typeface="Open Sans"/>
              </a:rPr>
              <a:t>Pseudo code</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Kernel Functions - bgr2hsv convertion </a:t>
            </a:r>
            <a:endParaRPr/>
          </a:p>
        </p:txBody>
      </p:sp>
      <p:sp>
        <p:nvSpPr>
          <p:cNvPr id="179" name="Google Shape;179;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25"/>
          <p:cNvPicPr preferRelativeResize="0"/>
          <p:nvPr/>
        </p:nvPicPr>
        <p:blipFill>
          <a:blip r:embed="rId3">
            <a:alphaModFix/>
          </a:blip>
          <a:stretch>
            <a:fillRect/>
          </a:stretch>
        </p:blipFill>
        <p:spPr>
          <a:xfrm>
            <a:off x="311700" y="1285284"/>
            <a:ext cx="5172175" cy="3264775"/>
          </a:xfrm>
          <a:prstGeom prst="rect">
            <a:avLst/>
          </a:prstGeom>
          <a:noFill/>
          <a:ln>
            <a:noFill/>
          </a:ln>
        </p:spPr>
      </p:pic>
      <p:pic>
        <p:nvPicPr>
          <p:cNvPr id="181" name="Google Shape;181;p25"/>
          <p:cNvPicPr preferRelativeResize="0"/>
          <p:nvPr/>
        </p:nvPicPr>
        <p:blipFill>
          <a:blip r:embed="rId4">
            <a:alphaModFix/>
          </a:blip>
          <a:stretch>
            <a:fillRect/>
          </a:stretch>
        </p:blipFill>
        <p:spPr>
          <a:xfrm>
            <a:off x="5137925" y="1723797"/>
            <a:ext cx="3577825" cy="1695900"/>
          </a:xfrm>
          <a:prstGeom prst="rect">
            <a:avLst/>
          </a:prstGeom>
          <a:noFill/>
          <a:ln>
            <a:noFill/>
          </a:ln>
        </p:spPr>
      </p:pic>
      <p:sp>
        <p:nvSpPr>
          <p:cNvPr id="182" name="Google Shape;182;p25"/>
          <p:cNvSpPr/>
          <p:nvPr/>
        </p:nvSpPr>
        <p:spPr>
          <a:xfrm>
            <a:off x="356000" y="1288550"/>
            <a:ext cx="3855600" cy="208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25"/>
          <p:cNvCxnSpPr>
            <a:stCxn id="182" idx="3"/>
          </p:cNvCxnSpPr>
          <p:nvPr/>
        </p:nvCxnSpPr>
        <p:spPr>
          <a:xfrm flipH="1" rot="10800000">
            <a:off x="4211600" y="1864850"/>
            <a:ext cx="2152200" cy="465900"/>
          </a:xfrm>
          <a:prstGeom prst="straightConnector1">
            <a:avLst/>
          </a:prstGeom>
          <a:noFill/>
          <a:ln cap="flat" cmpd="sng" w="9525">
            <a:solidFill>
              <a:srgbClr val="FF0000"/>
            </a:solidFill>
            <a:prstDash val="solid"/>
            <a:round/>
            <a:headEnd len="med" w="med" type="none"/>
            <a:tailEnd len="med" w="med" type="triangle"/>
          </a:ln>
        </p:spPr>
      </p:cxnSp>
      <p:sp>
        <p:nvSpPr>
          <p:cNvPr id="184" name="Google Shape;184;p25"/>
          <p:cNvSpPr/>
          <p:nvPr/>
        </p:nvSpPr>
        <p:spPr>
          <a:xfrm>
            <a:off x="356000" y="3396325"/>
            <a:ext cx="3855600" cy="1944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25"/>
          <p:cNvCxnSpPr>
            <a:stCxn id="184" idx="3"/>
          </p:cNvCxnSpPr>
          <p:nvPr/>
        </p:nvCxnSpPr>
        <p:spPr>
          <a:xfrm flipH="1" rot="10800000">
            <a:off x="4211600" y="2366725"/>
            <a:ext cx="1482900" cy="1126800"/>
          </a:xfrm>
          <a:prstGeom prst="straightConnector1">
            <a:avLst/>
          </a:prstGeom>
          <a:noFill/>
          <a:ln cap="flat" cmpd="sng" w="9525">
            <a:solidFill>
              <a:srgbClr val="38761D"/>
            </a:solidFill>
            <a:prstDash val="solid"/>
            <a:round/>
            <a:headEnd len="med" w="med" type="none"/>
            <a:tailEnd len="med" w="med" type="triangle"/>
          </a:ln>
        </p:spPr>
      </p:cxnSp>
      <p:sp>
        <p:nvSpPr>
          <p:cNvPr id="186" name="Google Shape;186;p25"/>
          <p:cNvSpPr/>
          <p:nvPr/>
        </p:nvSpPr>
        <p:spPr>
          <a:xfrm>
            <a:off x="356000" y="3590725"/>
            <a:ext cx="4889400" cy="4284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5"/>
          <p:cNvCxnSpPr>
            <a:stCxn id="186" idx="3"/>
          </p:cNvCxnSpPr>
          <p:nvPr/>
        </p:nvCxnSpPr>
        <p:spPr>
          <a:xfrm flipH="1" rot="10800000">
            <a:off x="5245400" y="3341125"/>
            <a:ext cx="1025100" cy="463800"/>
          </a:xfrm>
          <a:prstGeom prst="straightConnector1">
            <a:avLst/>
          </a:prstGeom>
          <a:noFill/>
          <a:ln cap="flat" cmpd="sng" w="9525">
            <a:solidFill>
              <a:srgbClr val="1155CC"/>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Kernel Functions - colorthresholding</a:t>
            </a:r>
            <a:endParaRPr/>
          </a:p>
        </p:txBody>
      </p:sp>
      <p:pic>
        <p:nvPicPr>
          <p:cNvPr id="193" name="Google Shape;193;p26"/>
          <p:cNvPicPr preferRelativeResize="0"/>
          <p:nvPr/>
        </p:nvPicPr>
        <p:blipFill>
          <a:blip r:embed="rId3">
            <a:alphaModFix/>
          </a:blip>
          <a:stretch>
            <a:fillRect/>
          </a:stretch>
        </p:blipFill>
        <p:spPr>
          <a:xfrm>
            <a:off x="489650" y="1627800"/>
            <a:ext cx="5220849" cy="1999475"/>
          </a:xfrm>
          <a:prstGeom prst="rect">
            <a:avLst/>
          </a:prstGeom>
          <a:noFill/>
          <a:ln>
            <a:noFill/>
          </a:ln>
        </p:spPr>
      </p:pic>
      <p:sp>
        <p:nvSpPr>
          <p:cNvPr id="194" name="Google Shape;194;p26"/>
          <p:cNvSpPr txBox="1"/>
          <p:nvPr>
            <p:ph idx="1" type="body"/>
          </p:nvPr>
        </p:nvSpPr>
        <p:spPr>
          <a:xfrm>
            <a:off x="254300" y="3669625"/>
            <a:ext cx="8577900" cy="1153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In </a:t>
            </a:r>
            <a:r>
              <a:rPr lang="zh-TW"/>
              <a:t>colorthresholding</a:t>
            </a:r>
            <a:r>
              <a:rPr lang="zh-TW"/>
              <a:t> function, it is typically used to get a binary image out of a image or for removing a noise, that is, filtering out pixels with too small or too large values</a:t>
            </a:r>
            <a:endParaRPr/>
          </a:p>
        </p:txBody>
      </p:sp>
      <p:sp>
        <p:nvSpPr>
          <p:cNvPr id="195" name="Google Shape;195;p26"/>
          <p:cNvSpPr txBox="1"/>
          <p:nvPr/>
        </p:nvSpPr>
        <p:spPr>
          <a:xfrm>
            <a:off x="311700" y="1227600"/>
            <a:ext cx="527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zh-TW">
                <a:latin typeface="Open Sans"/>
                <a:ea typeface="Open Sans"/>
                <a:cs typeface="Open Sans"/>
                <a:sym typeface="Open Sans"/>
              </a:rPr>
              <a:t>Pseudo code</a:t>
            </a:r>
            <a:endParaRPr>
              <a:latin typeface="Open Sans"/>
              <a:ea typeface="Open Sans"/>
              <a:cs typeface="Open Sans"/>
              <a:sym typeface="Open Sans"/>
            </a:endParaRPr>
          </a:p>
        </p:txBody>
      </p:sp>
      <p:pic>
        <p:nvPicPr>
          <p:cNvPr id="196" name="Google Shape;196;p26"/>
          <p:cNvPicPr preferRelativeResize="0"/>
          <p:nvPr/>
        </p:nvPicPr>
        <p:blipFill>
          <a:blip r:embed="rId4">
            <a:alphaModFix/>
          </a:blip>
          <a:stretch>
            <a:fillRect/>
          </a:stretch>
        </p:blipFill>
        <p:spPr>
          <a:xfrm>
            <a:off x="3047399" y="2954975"/>
            <a:ext cx="3128700" cy="357317"/>
          </a:xfrm>
          <a:prstGeom prst="rect">
            <a:avLst/>
          </a:prstGeom>
          <a:noFill/>
          <a:ln>
            <a:noFill/>
          </a:ln>
        </p:spPr>
      </p:pic>
      <p:pic>
        <p:nvPicPr>
          <p:cNvPr id="197" name="Google Shape;197;p26"/>
          <p:cNvPicPr preferRelativeResize="0"/>
          <p:nvPr/>
        </p:nvPicPr>
        <p:blipFill>
          <a:blip r:embed="rId5">
            <a:alphaModFix/>
          </a:blip>
          <a:stretch>
            <a:fillRect/>
          </a:stretch>
        </p:blipFill>
        <p:spPr>
          <a:xfrm>
            <a:off x="3081307" y="3312300"/>
            <a:ext cx="5368268" cy="357325"/>
          </a:xfrm>
          <a:prstGeom prst="rect">
            <a:avLst/>
          </a:prstGeom>
          <a:noFill/>
          <a:ln>
            <a:noFill/>
          </a:ln>
        </p:spPr>
      </p:pic>
      <p:sp>
        <p:nvSpPr>
          <p:cNvPr id="198" name="Google Shape;198;p26"/>
          <p:cNvSpPr txBox="1"/>
          <p:nvPr/>
        </p:nvSpPr>
        <p:spPr>
          <a:xfrm>
            <a:off x="8414425" y="3290863"/>
            <a:ext cx="6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Open Sans"/>
                <a:ea typeface="Open Sans"/>
                <a:cs typeface="Open Sans"/>
                <a:sym typeface="Open Sans"/>
              </a:rPr>
              <a:t>…</a:t>
            </a:r>
            <a:endParaRPr>
              <a:latin typeface="Open Sans"/>
              <a:ea typeface="Open Sans"/>
              <a:cs typeface="Open Sans"/>
              <a:sym typeface="Open Sans"/>
            </a:endParaRPr>
          </a:p>
        </p:txBody>
      </p:sp>
      <p:sp>
        <p:nvSpPr>
          <p:cNvPr id="199" name="Google Shape;199;p26"/>
          <p:cNvSpPr/>
          <p:nvPr/>
        </p:nvSpPr>
        <p:spPr>
          <a:xfrm>
            <a:off x="2143800" y="2513088"/>
            <a:ext cx="3566700" cy="2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6"/>
          <p:cNvCxnSpPr>
            <a:stCxn id="199" idx="2"/>
          </p:cNvCxnSpPr>
          <p:nvPr/>
        </p:nvCxnSpPr>
        <p:spPr>
          <a:xfrm flipH="1">
            <a:off x="3923550" y="2741988"/>
            <a:ext cx="3600" cy="266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7"/>
          <p:cNvPicPr preferRelativeResize="0"/>
          <p:nvPr/>
        </p:nvPicPr>
        <p:blipFill>
          <a:blip r:embed="rId3">
            <a:alphaModFix/>
          </a:blip>
          <a:stretch>
            <a:fillRect/>
          </a:stretch>
        </p:blipFill>
        <p:spPr>
          <a:xfrm>
            <a:off x="311700" y="153075"/>
            <a:ext cx="5992776" cy="4838249"/>
          </a:xfrm>
          <a:prstGeom prst="rect">
            <a:avLst/>
          </a:prstGeom>
          <a:noFill/>
          <a:ln>
            <a:noFill/>
          </a:ln>
        </p:spPr>
      </p:pic>
      <p:sp>
        <p:nvSpPr>
          <p:cNvPr id="206" name="Google Shape;206;p27"/>
          <p:cNvSpPr/>
          <p:nvPr/>
        </p:nvSpPr>
        <p:spPr>
          <a:xfrm>
            <a:off x="364475" y="2169825"/>
            <a:ext cx="3838500" cy="1660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nvSpPr>
        <p:spPr>
          <a:xfrm>
            <a:off x="4491125" y="2576550"/>
            <a:ext cx="21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Open Sans"/>
                <a:ea typeface="Open Sans"/>
                <a:cs typeface="Open Sans"/>
                <a:sym typeface="Open Sans"/>
              </a:rPr>
              <a:t>set the threshold</a:t>
            </a:r>
            <a:endParaRPr>
              <a:latin typeface="Open Sans"/>
              <a:ea typeface="Open Sans"/>
              <a:cs typeface="Open Sans"/>
              <a:sym typeface="Open Sans"/>
            </a:endParaRPr>
          </a:p>
        </p:txBody>
      </p:sp>
      <p:sp>
        <p:nvSpPr>
          <p:cNvPr id="208" name="Google Shape;208;p27"/>
          <p:cNvSpPr/>
          <p:nvPr/>
        </p:nvSpPr>
        <p:spPr>
          <a:xfrm>
            <a:off x="491475" y="4237375"/>
            <a:ext cx="5813100" cy="40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txBox="1"/>
          <p:nvPr/>
        </p:nvSpPr>
        <p:spPr>
          <a:xfrm>
            <a:off x="6516225" y="4237375"/>
            <a:ext cx="22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Open Sans"/>
                <a:ea typeface="Open Sans"/>
                <a:cs typeface="Open Sans"/>
                <a:sym typeface="Open Sans"/>
              </a:rPr>
              <a:t>use InRange to filter out</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215" name="Google Shape;215;p28"/>
          <p:cNvPicPr preferRelativeResize="0"/>
          <p:nvPr/>
        </p:nvPicPr>
        <p:blipFill>
          <a:blip r:embed="rId3">
            <a:alphaModFix/>
          </a:blip>
          <a:stretch>
            <a:fillRect/>
          </a:stretch>
        </p:blipFill>
        <p:spPr>
          <a:xfrm>
            <a:off x="262776" y="392700"/>
            <a:ext cx="6836050" cy="4598275"/>
          </a:xfrm>
          <a:prstGeom prst="rect">
            <a:avLst/>
          </a:prstGeom>
          <a:noFill/>
          <a:ln>
            <a:noFill/>
          </a:ln>
        </p:spPr>
      </p:pic>
      <p:sp>
        <p:nvSpPr>
          <p:cNvPr id="216" name="Google Shape;216;p28"/>
          <p:cNvSpPr/>
          <p:nvPr/>
        </p:nvSpPr>
        <p:spPr>
          <a:xfrm>
            <a:off x="311700" y="2571750"/>
            <a:ext cx="6729900" cy="114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txBox="1"/>
          <p:nvPr/>
        </p:nvSpPr>
        <p:spPr>
          <a:xfrm>
            <a:off x="4203025" y="2796875"/>
            <a:ext cx="260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Open Sans"/>
                <a:ea typeface="Open Sans"/>
                <a:cs typeface="Open Sans"/>
                <a:sym typeface="Open Sans"/>
              </a:rPr>
              <a:t>set  in-range channel to 1</a:t>
            </a:r>
            <a:endParaRPr>
              <a:latin typeface="Open Sans"/>
              <a:ea typeface="Open Sans"/>
              <a:cs typeface="Open Sans"/>
              <a:sym typeface="Open Sans"/>
            </a:endParaRPr>
          </a:p>
        </p:txBody>
      </p:sp>
      <p:sp>
        <p:nvSpPr>
          <p:cNvPr id="218" name="Google Shape;218;p28"/>
          <p:cNvSpPr/>
          <p:nvPr/>
        </p:nvSpPr>
        <p:spPr>
          <a:xfrm>
            <a:off x="311700" y="3712050"/>
            <a:ext cx="6729900" cy="114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txBox="1"/>
          <p:nvPr/>
        </p:nvSpPr>
        <p:spPr>
          <a:xfrm>
            <a:off x="3270925" y="4452150"/>
            <a:ext cx="361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Open Sans"/>
                <a:ea typeface="Open Sans"/>
                <a:cs typeface="Open Sans"/>
                <a:sym typeface="Open Sans"/>
              </a:rPr>
              <a:t>&amp; all the channel and get the result </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Kernel Functions - erode/</a:t>
            </a:r>
            <a:r>
              <a:rPr lang="zh-TW"/>
              <a:t>dilate</a:t>
            </a:r>
            <a:endParaRPr/>
          </a:p>
        </p:txBody>
      </p:sp>
      <p:sp>
        <p:nvSpPr>
          <p:cNvPr id="225" name="Google Shape;225;p29"/>
          <p:cNvSpPr txBox="1"/>
          <p:nvPr>
            <p:ph idx="1" type="body"/>
          </p:nvPr>
        </p:nvSpPr>
        <p:spPr>
          <a:xfrm>
            <a:off x="273200" y="3619475"/>
            <a:ext cx="4459500" cy="139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kernel erode and kernel dilate have same architecture, the only difference is function_apply in the process_function.</a:t>
            </a:r>
            <a:endParaRPr/>
          </a:p>
        </p:txBody>
      </p:sp>
      <p:pic>
        <p:nvPicPr>
          <p:cNvPr id="226" name="Google Shape;226;p29"/>
          <p:cNvPicPr preferRelativeResize="0"/>
          <p:nvPr/>
        </p:nvPicPr>
        <p:blipFill>
          <a:blip r:embed="rId3">
            <a:alphaModFix/>
          </a:blip>
          <a:stretch>
            <a:fillRect/>
          </a:stretch>
        </p:blipFill>
        <p:spPr>
          <a:xfrm>
            <a:off x="446363" y="1801975"/>
            <a:ext cx="5476875" cy="1657350"/>
          </a:xfrm>
          <a:prstGeom prst="rect">
            <a:avLst/>
          </a:prstGeom>
          <a:noFill/>
          <a:ln>
            <a:noFill/>
          </a:ln>
        </p:spPr>
      </p:pic>
      <p:sp>
        <p:nvSpPr>
          <p:cNvPr id="227" name="Google Shape;227;p29"/>
          <p:cNvSpPr txBox="1"/>
          <p:nvPr/>
        </p:nvSpPr>
        <p:spPr>
          <a:xfrm>
            <a:off x="311700" y="1295400"/>
            <a:ext cx="527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zh-TW">
                <a:latin typeface="Open Sans"/>
                <a:ea typeface="Open Sans"/>
                <a:cs typeface="Open Sans"/>
                <a:sym typeface="Open Sans"/>
              </a:rPr>
              <a:t>Pseudo code</a:t>
            </a:r>
            <a:endParaRPr>
              <a:latin typeface="Open Sans"/>
              <a:ea typeface="Open Sans"/>
              <a:cs typeface="Open Sans"/>
              <a:sym typeface="Open Sans"/>
            </a:endParaRPr>
          </a:p>
        </p:txBody>
      </p:sp>
      <p:pic>
        <p:nvPicPr>
          <p:cNvPr id="228" name="Google Shape;228;p29"/>
          <p:cNvPicPr preferRelativeResize="0"/>
          <p:nvPr/>
        </p:nvPicPr>
        <p:blipFill>
          <a:blip r:embed="rId4">
            <a:alphaModFix/>
          </a:blip>
          <a:stretch>
            <a:fillRect/>
          </a:stretch>
        </p:blipFill>
        <p:spPr>
          <a:xfrm>
            <a:off x="6222550" y="1972150"/>
            <a:ext cx="2800225" cy="760175"/>
          </a:xfrm>
          <a:prstGeom prst="rect">
            <a:avLst/>
          </a:prstGeom>
          <a:noFill/>
          <a:ln>
            <a:noFill/>
          </a:ln>
        </p:spPr>
      </p:pic>
      <p:pic>
        <p:nvPicPr>
          <p:cNvPr id="229" name="Google Shape;229;p29"/>
          <p:cNvPicPr preferRelativeResize="0"/>
          <p:nvPr/>
        </p:nvPicPr>
        <p:blipFill>
          <a:blip r:embed="rId5">
            <a:alphaModFix/>
          </a:blip>
          <a:stretch>
            <a:fillRect/>
          </a:stretch>
        </p:blipFill>
        <p:spPr>
          <a:xfrm>
            <a:off x="6179250" y="2963250"/>
            <a:ext cx="2724775" cy="807880"/>
          </a:xfrm>
          <a:prstGeom prst="rect">
            <a:avLst/>
          </a:prstGeom>
          <a:noFill/>
          <a:ln>
            <a:noFill/>
          </a:ln>
        </p:spPr>
      </p:pic>
      <p:sp>
        <p:nvSpPr>
          <p:cNvPr id="230" name="Google Shape;230;p29"/>
          <p:cNvSpPr/>
          <p:nvPr/>
        </p:nvSpPr>
        <p:spPr>
          <a:xfrm>
            <a:off x="3619500" y="2137525"/>
            <a:ext cx="2493900" cy="1078200"/>
          </a:xfrm>
          <a:prstGeom prst="leftBrace">
            <a:avLst>
              <a:gd fmla="val 50000" name="adj1"/>
              <a:gd fmla="val 50000" name="adj2"/>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txBox="1"/>
          <p:nvPr>
            <p:ph type="title"/>
          </p:nvPr>
        </p:nvSpPr>
        <p:spPr>
          <a:xfrm>
            <a:off x="5468400" y="2039563"/>
            <a:ext cx="7923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1840">
                <a:solidFill>
                  <a:srgbClr val="FF9900"/>
                </a:solidFill>
              </a:rPr>
              <a:t>erode</a:t>
            </a:r>
            <a:endParaRPr sz="1840">
              <a:solidFill>
                <a:srgbClr val="FF9900"/>
              </a:solidFill>
            </a:endParaRPr>
          </a:p>
        </p:txBody>
      </p:sp>
      <p:sp>
        <p:nvSpPr>
          <p:cNvPr id="232" name="Google Shape;232;p29"/>
          <p:cNvSpPr txBox="1"/>
          <p:nvPr>
            <p:ph type="title"/>
          </p:nvPr>
        </p:nvSpPr>
        <p:spPr>
          <a:xfrm>
            <a:off x="5431200" y="2853050"/>
            <a:ext cx="8667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1840">
                <a:solidFill>
                  <a:srgbClr val="FF9900"/>
                </a:solidFill>
              </a:rPr>
              <a:t>dilate</a:t>
            </a:r>
            <a:endParaRPr sz="1840">
              <a:solidFill>
                <a:srgbClr val="FF99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Dataflow of </a:t>
            </a:r>
            <a:r>
              <a:rPr lang="zh-TW"/>
              <a:t>Dilation and Erosion </a:t>
            </a:r>
            <a:endParaRPr/>
          </a:p>
        </p:txBody>
      </p:sp>
      <p:sp>
        <p:nvSpPr>
          <p:cNvPr id="238" name="Google Shape;238;p30"/>
          <p:cNvSpPr/>
          <p:nvPr/>
        </p:nvSpPr>
        <p:spPr>
          <a:xfrm>
            <a:off x="6187875" y="506375"/>
            <a:ext cx="2872200" cy="2130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3210525" y="1496550"/>
            <a:ext cx="2872200" cy="832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buf</a:t>
            </a:r>
            <a:endParaRPr/>
          </a:p>
        </p:txBody>
      </p:sp>
      <p:sp>
        <p:nvSpPr>
          <p:cNvPr id="240" name="Google Shape;240;p30"/>
          <p:cNvSpPr/>
          <p:nvPr/>
        </p:nvSpPr>
        <p:spPr>
          <a:xfrm>
            <a:off x="6589225" y="539975"/>
            <a:ext cx="521100" cy="2103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6187875" y="506375"/>
            <a:ext cx="285900" cy="277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7444175" y="1614675"/>
            <a:ext cx="285900" cy="7056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2528038" y="1496550"/>
            <a:ext cx="285900" cy="832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244" name="Google Shape;244;p30"/>
          <p:cNvSpPr/>
          <p:nvPr/>
        </p:nvSpPr>
        <p:spPr>
          <a:xfrm>
            <a:off x="3210575" y="1496550"/>
            <a:ext cx="285900" cy="8325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622025" y="1496550"/>
            <a:ext cx="1502100" cy="832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a:t>src_buf</a:t>
            </a:r>
            <a:endParaRPr/>
          </a:p>
        </p:txBody>
      </p:sp>
      <p:sp>
        <p:nvSpPr>
          <p:cNvPr id="246" name="Google Shape;246;p30"/>
          <p:cNvSpPr/>
          <p:nvPr/>
        </p:nvSpPr>
        <p:spPr>
          <a:xfrm>
            <a:off x="1454231" y="1496550"/>
            <a:ext cx="669900" cy="832500"/>
          </a:xfrm>
          <a:prstGeom prst="rect">
            <a:avLst/>
          </a:prstGeom>
          <a:solidFill>
            <a:srgbClr val="E48312"/>
          </a:solidFill>
          <a:ln cap="flat" cmpd="sng" w="9525">
            <a:solidFill>
              <a:srgbClr val="171C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t>buf</a:t>
            </a:r>
            <a:endParaRPr sz="1200"/>
          </a:p>
          <a:p>
            <a:pPr indent="0" lvl="0" marL="0" rtl="0" algn="ctr">
              <a:spcBef>
                <a:spcPts val="0"/>
              </a:spcBef>
              <a:spcAft>
                <a:spcPts val="0"/>
              </a:spcAft>
              <a:buNone/>
            </a:pPr>
            <a:r>
              <a:rPr lang="zh-TW" sz="1200"/>
              <a:t>extract</a:t>
            </a:r>
            <a:endParaRPr sz="1200"/>
          </a:p>
        </p:txBody>
      </p:sp>
      <p:sp>
        <p:nvSpPr>
          <p:cNvPr id="247" name="Google Shape;247;p30"/>
          <p:cNvSpPr/>
          <p:nvPr/>
        </p:nvSpPr>
        <p:spPr>
          <a:xfrm>
            <a:off x="6187875" y="506375"/>
            <a:ext cx="2872200" cy="991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2236588" y="1810950"/>
            <a:ext cx="222600" cy="203700"/>
          </a:xfrm>
          <a:prstGeom prst="lef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622025" y="2984150"/>
            <a:ext cx="832200" cy="832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buf</a:t>
            </a:r>
            <a:endParaRPr/>
          </a:p>
          <a:p>
            <a:pPr indent="0" lvl="0" marL="0" rtl="0" algn="ctr">
              <a:spcBef>
                <a:spcPts val="0"/>
              </a:spcBef>
              <a:spcAft>
                <a:spcPts val="0"/>
              </a:spcAft>
              <a:buNone/>
            </a:pPr>
            <a:r>
              <a:rPr lang="zh-TW"/>
              <a:t>apply</a:t>
            </a:r>
            <a:endParaRPr/>
          </a:p>
        </p:txBody>
      </p:sp>
      <p:cxnSp>
        <p:nvCxnSpPr>
          <p:cNvPr id="250" name="Google Shape;250;p30"/>
          <p:cNvCxnSpPr/>
          <p:nvPr/>
        </p:nvCxnSpPr>
        <p:spPr>
          <a:xfrm>
            <a:off x="622025" y="2329050"/>
            <a:ext cx="0" cy="705600"/>
          </a:xfrm>
          <a:prstGeom prst="straightConnector1">
            <a:avLst/>
          </a:prstGeom>
          <a:noFill/>
          <a:ln cap="flat" cmpd="sng" w="28575">
            <a:solidFill>
              <a:schemeClr val="dk2"/>
            </a:solidFill>
            <a:prstDash val="dash"/>
            <a:round/>
            <a:headEnd len="med" w="med" type="none"/>
            <a:tailEnd len="med" w="med" type="none"/>
          </a:ln>
        </p:spPr>
      </p:cxnSp>
      <p:cxnSp>
        <p:nvCxnSpPr>
          <p:cNvPr id="251" name="Google Shape;251;p30"/>
          <p:cNvCxnSpPr/>
          <p:nvPr/>
        </p:nvCxnSpPr>
        <p:spPr>
          <a:xfrm>
            <a:off x="1454225" y="2329050"/>
            <a:ext cx="0" cy="730800"/>
          </a:xfrm>
          <a:prstGeom prst="straightConnector1">
            <a:avLst/>
          </a:prstGeom>
          <a:noFill/>
          <a:ln cap="flat" cmpd="sng" w="28575">
            <a:solidFill>
              <a:schemeClr val="dk2"/>
            </a:solidFill>
            <a:prstDash val="dash"/>
            <a:round/>
            <a:headEnd len="med" w="med" type="none"/>
            <a:tailEnd len="med" w="med" type="none"/>
          </a:ln>
        </p:spPr>
      </p:cxnSp>
      <p:sp>
        <p:nvSpPr>
          <p:cNvPr id="252" name="Google Shape;252;p30"/>
          <p:cNvSpPr txBox="1"/>
          <p:nvPr/>
        </p:nvSpPr>
        <p:spPr>
          <a:xfrm>
            <a:off x="2309650" y="2329050"/>
            <a:ext cx="72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000">
                <a:latin typeface="Open Sans"/>
                <a:ea typeface="Open Sans"/>
                <a:cs typeface="Open Sans"/>
                <a:sym typeface="Open Sans"/>
              </a:rPr>
              <a:t>buf_copy</a:t>
            </a:r>
            <a:endParaRPr sz="1000">
              <a:latin typeface="Open Sans"/>
              <a:ea typeface="Open Sans"/>
              <a:cs typeface="Open Sans"/>
              <a:sym typeface="Open Sans"/>
            </a:endParaRPr>
          </a:p>
        </p:txBody>
      </p:sp>
      <p:sp>
        <p:nvSpPr>
          <p:cNvPr id="253" name="Google Shape;253;p30"/>
          <p:cNvSpPr/>
          <p:nvPr/>
        </p:nvSpPr>
        <p:spPr>
          <a:xfrm>
            <a:off x="2882763" y="1810950"/>
            <a:ext cx="222600" cy="203700"/>
          </a:xfrm>
          <a:prstGeom prst="lef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2236600" y="2812100"/>
            <a:ext cx="2050800" cy="117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Dilation/ Erosion</a:t>
            </a:r>
            <a:endParaRPr/>
          </a:p>
        </p:txBody>
      </p:sp>
      <p:sp>
        <p:nvSpPr>
          <p:cNvPr id="255" name="Google Shape;255;p30"/>
          <p:cNvSpPr/>
          <p:nvPr/>
        </p:nvSpPr>
        <p:spPr>
          <a:xfrm>
            <a:off x="1655775" y="3295250"/>
            <a:ext cx="285900" cy="2103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txBox="1"/>
          <p:nvPr/>
        </p:nvSpPr>
        <p:spPr>
          <a:xfrm>
            <a:off x="7225763" y="445025"/>
            <a:ext cx="7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Consolas"/>
                <a:ea typeface="Consolas"/>
                <a:cs typeface="Consolas"/>
                <a:sym typeface="Consolas"/>
              </a:rPr>
              <a:t>read</a:t>
            </a:r>
            <a:endParaRPr>
              <a:latin typeface="Consolas"/>
              <a:ea typeface="Consolas"/>
              <a:cs typeface="Consolas"/>
              <a:sym typeface="Consolas"/>
            </a:endParaRPr>
          </a:p>
        </p:txBody>
      </p:sp>
      <p:sp>
        <p:nvSpPr>
          <p:cNvPr id="257" name="Google Shape;257;p30"/>
          <p:cNvSpPr/>
          <p:nvPr/>
        </p:nvSpPr>
        <p:spPr>
          <a:xfrm>
            <a:off x="286938" y="1810950"/>
            <a:ext cx="222600" cy="203700"/>
          </a:xfrm>
          <a:prstGeom prst="lef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txBox="1"/>
          <p:nvPr/>
        </p:nvSpPr>
        <p:spPr>
          <a:xfrm>
            <a:off x="36888" y="1004325"/>
            <a:ext cx="72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Consolas"/>
                <a:ea typeface="Consolas"/>
                <a:cs typeface="Consolas"/>
                <a:sym typeface="Consolas"/>
              </a:rPr>
              <a:t>shift</a:t>
            </a:r>
            <a:endParaRPr>
              <a:latin typeface="Consolas"/>
              <a:ea typeface="Consolas"/>
              <a:cs typeface="Consolas"/>
              <a:sym typeface="Consolas"/>
            </a:endParaRPr>
          </a:p>
          <a:p>
            <a:pPr indent="0" lvl="0" marL="0" rtl="0" algn="ctr">
              <a:spcBef>
                <a:spcPts val="0"/>
              </a:spcBef>
              <a:spcAft>
                <a:spcPts val="0"/>
              </a:spcAft>
              <a:buNone/>
            </a:pPr>
            <a:r>
              <a:rPr lang="zh-TW">
                <a:latin typeface="Consolas"/>
                <a:ea typeface="Consolas"/>
                <a:cs typeface="Consolas"/>
                <a:sym typeface="Consolas"/>
              </a:rPr>
              <a:t>out</a:t>
            </a:r>
            <a:endParaRPr>
              <a:latin typeface="Consolas"/>
              <a:ea typeface="Consolas"/>
              <a:cs typeface="Consolas"/>
              <a:sym typeface="Consolas"/>
            </a:endParaRPr>
          </a:p>
        </p:txBody>
      </p:sp>
      <p:cxnSp>
        <p:nvCxnSpPr>
          <p:cNvPr id="259" name="Google Shape;259;p30"/>
          <p:cNvCxnSpPr/>
          <p:nvPr/>
        </p:nvCxnSpPr>
        <p:spPr>
          <a:xfrm flipH="1">
            <a:off x="6068150" y="521625"/>
            <a:ext cx="117600" cy="1025400"/>
          </a:xfrm>
          <a:prstGeom prst="straightConnector1">
            <a:avLst/>
          </a:prstGeom>
          <a:noFill/>
          <a:ln cap="flat" cmpd="sng" w="28575">
            <a:solidFill>
              <a:schemeClr val="dk2"/>
            </a:solidFill>
            <a:prstDash val="dash"/>
            <a:round/>
            <a:headEnd len="med" w="med" type="none"/>
            <a:tailEnd len="med" w="med" type="none"/>
          </a:ln>
        </p:spPr>
      </p:cxnSp>
      <p:cxnSp>
        <p:nvCxnSpPr>
          <p:cNvPr id="260" name="Google Shape;260;p30"/>
          <p:cNvCxnSpPr/>
          <p:nvPr/>
        </p:nvCxnSpPr>
        <p:spPr>
          <a:xfrm flipH="1">
            <a:off x="6076575" y="1538550"/>
            <a:ext cx="151200" cy="865800"/>
          </a:xfrm>
          <a:prstGeom prst="straightConnector1">
            <a:avLst/>
          </a:prstGeom>
          <a:noFill/>
          <a:ln cap="flat" cmpd="sng" w="28575">
            <a:solidFill>
              <a:schemeClr val="dk2"/>
            </a:solidFill>
            <a:prstDash val="dash"/>
            <a:round/>
            <a:headEnd len="med" w="med" type="none"/>
            <a:tailEnd len="med" w="med" type="none"/>
          </a:ln>
        </p:spPr>
      </p:cxnSp>
      <p:sp>
        <p:nvSpPr>
          <p:cNvPr id="261" name="Google Shape;261;p30"/>
          <p:cNvSpPr txBox="1"/>
          <p:nvPr/>
        </p:nvSpPr>
        <p:spPr>
          <a:xfrm>
            <a:off x="1879150" y="1112025"/>
            <a:ext cx="93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latin typeface="Consolas"/>
                <a:ea typeface="Consolas"/>
                <a:cs typeface="Consolas"/>
                <a:sym typeface="Consolas"/>
              </a:rPr>
              <a:t>extract</a:t>
            </a:r>
            <a:endParaRPr>
              <a:latin typeface="Consolas"/>
              <a:ea typeface="Consolas"/>
              <a:cs typeface="Consolas"/>
              <a:sym typeface="Consolas"/>
            </a:endParaRPr>
          </a:p>
        </p:txBody>
      </p:sp>
      <p:sp>
        <p:nvSpPr>
          <p:cNvPr id="262" name="Google Shape;262;p30"/>
          <p:cNvSpPr/>
          <p:nvPr/>
        </p:nvSpPr>
        <p:spPr>
          <a:xfrm>
            <a:off x="6187875" y="2782525"/>
            <a:ext cx="2872200" cy="2130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4936375" y="3295250"/>
            <a:ext cx="285900" cy="2103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txBox="1"/>
          <p:nvPr/>
        </p:nvSpPr>
        <p:spPr>
          <a:xfrm>
            <a:off x="4610575" y="2812100"/>
            <a:ext cx="93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latin typeface="Consolas"/>
                <a:ea typeface="Consolas"/>
                <a:cs typeface="Consolas"/>
                <a:sym typeface="Consolas"/>
              </a:rPr>
              <a:t>write</a:t>
            </a:r>
            <a:endParaRPr>
              <a:latin typeface="Consolas"/>
              <a:ea typeface="Consolas"/>
              <a:cs typeface="Consolas"/>
              <a:sym typeface="Consolas"/>
            </a:endParaRPr>
          </a:p>
        </p:txBody>
      </p:sp>
      <p:sp>
        <p:nvSpPr>
          <p:cNvPr id="265" name="Google Shape;265;p30"/>
          <p:cNvSpPr/>
          <p:nvPr/>
        </p:nvSpPr>
        <p:spPr>
          <a:xfrm>
            <a:off x="6187875" y="2790475"/>
            <a:ext cx="285900" cy="277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6589225" y="2824075"/>
            <a:ext cx="521100" cy="2103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1"/>
          <p:cNvPicPr preferRelativeResize="0"/>
          <p:nvPr/>
        </p:nvPicPr>
        <p:blipFill>
          <a:blip r:embed="rId3">
            <a:alphaModFix/>
          </a:blip>
          <a:stretch>
            <a:fillRect/>
          </a:stretch>
        </p:blipFill>
        <p:spPr>
          <a:xfrm>
            <a:off x="152400" y="85203"/>
            <a:ext cx="5787725" cy="4905899"/>
          </a:xfrm>
          <a:prstGeom prst="rect">
            <a:avLst/>
          </a:prstGeom>
          <a:noFill/>
          <a:ln>
            <a:noFill/>
          </a:ln>
        </p:spPr>
      </p:pic>
      <p:sp>
        <p:nvSpPr>
          <p:cNvPr id="272" name="Google Shape;272;p31"/>
          <p:cNvSpPr/>
          <p:nvPr/>
        </p:nvSpPr>
        <p:spPr>
          <a:xfrm>
            <a:off x="432950" y="2164775"/>
            <a:ext cx="6442500" cy="99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txBox="1"/>
          <p:nvPr/>
        </p:nvSpPr>
        <p:spPr>
          <a:xfrm>
            <a:off x="3382200" y="2371650"/>
            <a:ext cx="363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lt2"/>
                </a:solidFill>
                <a:latin typeface="Open Sans"/>
                <a:ea typeface="Open Sans"/>
                <a:cs typeface="Open Sans"/>
                <a:sym typeface="Open Sans"/>
              </a:rPr>
              <a:t>padding over bounding value with 0</a:t>
            </a:r>
            <a:endParaRPr>
              <a:solidFill>
                <a:schemeClr val="lt2"/>
              </a:solidFill>
              <a:latin typeface="Open Sans"/>
              <a:ea typeface="Open Sans"/>
              <a:cs typeface="Open Sans"/>
              <a:sym typeface="Open Sans"/>
            </a:endParaRPr>
          </a:p>
        </p:txBody>
      </p:sp>
      <p:cxnSp>
        <p:nvCxnSpPr>
          <p:cNvPr id="274" name="Google Shape;274;p31"/>
          <p:cNvCxnSpPr/>
          <p:nvPr/>
        </p:nvCxnSpPr>
        <p:spPr>
          <a:xfrm>
            <a:off x="1220925" y="2545775"/>
            <a:ext cx="2069400" cy="17400"/>
          </a:xfrm>
          <a:prstGeom prst="straightConnector1">
            <a:avLst/>
          </a:prstGeom>
          <a:noFill/>
          <a:ln cap="flat" cmpd="sng" w="9525">
            <a:solidFill>
              <a:schemeClr val="dk2"/>
            </a:solidFill>
            <a:prstDash val="solid"/>
            <a:round/>
            <a:headEnd len="med" w="med" type="none"/>
            <a:tailEnd len="med" w="med" type="triangle"/>
          </a:ln>
        </p:spPr>
      </p:cxnSp>
      <p:sp>
        <p:nvSpPr>
          <p:cNvPr id="275" name="Google Shape;275;p31"/>
          <p:cNvSpPr/>
          <p:nvPr/>
        </p:nvSpPr>
        <p:spPr>
          <a:xfrm>
            <a:off x="779300" y="3524250"/>
            <a:ext cx="4303500" cy="926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txBox="1"/>
          <p:nvPr/>
        </p:nvSpPr>
        <p:spPr>
          <a:xfrm>
            <a:off x="5119225" y="3650650"/>
            <a:ext cx="37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lt2"/>
                </a:solidFill>
                <a:latin typeface="Open Sans"/>
                <a:ea typeface="Open Sans"/>
                <a:cs typeface="Open Sans"/>
                <a:sym typeface="Open Sans"/>
              </a:rPr>
              <a:t>copy data to kernel buffer from src</a:t>
            </a:r>
            <a:endParaRPr>
              <a:solidFill>
                <a:schemeClr val="lt2"/>
              </a:solidFill>
              <a:latin typeface="Open Sans"/>
              <a:ea typeface="Open Sans"/>
              <a:cs typeface="Open Sans"/>
              <a:sym typeface="Open Sans"/>
            </a:endParaRPr>
          </a:p>
        </p:txBody>
      </p:sp>
      <p:sp>
        <p:nvSpPr>
          <p:cNvPr id="277" name="Google Shape;277;p31"/>
          <p:cNvSpPr/>
          <p:nvPr/>
        </p:nvSpPr>
        <p:spPr>
          <a:xfrm>
            <a:off x="779300" y="4450650"/>
            <a:ext cx="4433400" cy="44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txBox="1"/>
          <p:nvPr/>
        </p:nvSpPr>
        <p:spPr>
          <a:xfrm>
            <a:off x="5262975" y="4471350"/>
            <a:ext cx="37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lt2"/>
                </a:solidFill>
                <a:latin typeface="Open Sans"/>
                <a:ea typeface="Open Sans"/>
                <a:cs typeface="Open Sans"/>
                <a:sym typeface="Open Sans"/>
              </a:rPr>
              <a:t>run function_applt &amp; write back</a:t>
            </a:r>
            <a:endParaRPr>
              <a:solidFill>
                <a:schemeClr val="lt2"/>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Overview</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Background Introduction</a:t>
            </a:r>
            <a:endParaRPr/>
          </a:p>
          <a:p>
            <a:pPr indent="-342900" lvl="0" marL="457200" rtl="0" algn="l">
              <a:spcBef>
                <a:spcPts val="0"/>
              </a:spcBef>
              <a:spcAft>
                <a:spcPts val="0"/>
              </a:spcAft>
              <a:buSzPts val="1800"/>
              <a:buChar char="●"/>
            </a:pPr>
            <a:r>
              <a:rPr lang="zh-TW"/>
              <a:t>Performance Analysis</a:t>
            </a:r>
            <a:endParaRPr/>
          </a:p>
          <a:p>
            <a:pPr indent="-342900" lvl="0" marL="457200" rtl="0" algn="l">
              <a:spcBef>
                <a:spcPts val="0"/>
              </a:spcBef>
              <a:spcAft>
                <a:spcPts val="0"/>
              </a:spcAft>
              <a:buSzPts val="1800"/>
              <a:buChar char="●"/>
            </a:pPr>
            <a:r>
              <a:rPr lang="zh-TW"/>
              <a:t>Result of color detection</a:t>
            </a:r>
            <a:endParaRPr/>
          </a:p>
          <a:p>
            <a:pPr indent="-342900" lvl="0" marL="457200" rtl="0" algn="l">
              <a:spcBef>
                <a:spcPts val="0"/>
              </a:spcBef>
              <a:spcAft>
                <a:spcPts val="0"/>
              </a:spcAft>
              <a:buSzPts val="1800"/>
              <a:buChar char="●"/>
            </a:pPr>
            <a:r>
              <a:rPr lang="zh-TW"/>
              <a:t>Suggestion for Improvement</a:t>
            </a:r>
            <a:endParaRPr/>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2"/>
          <p:cNvPicPr preferRelativeResize="0"/>
          <p:nvPr/>
        </p:nvPicPr>
        <p:blipFill>
          <a:blip r:embed="rId3">
            <a:alphaModFix/>
          </a:blip>
          <a:stretch>
            <a:fillRect/>
          </a:stretch>
        </p:blipFill>
        <p:spPr>
          <a:xfrm>
            <a:off x="0" y="-3175"/>
            <a:ext cx="4892350" cy="4994274"/>
          </a:xfrm>
          <a:prstGeom prst="rect">
            <a:avLst/>
          </a:prstGeom>
          <a:noFill/>
          <a:ln>
            <a:noFill/>
          </a:ln>
        </p:spPr>
      </p:pic>
      <p:sp>
        <p:nvSpPr>
          <p:cNvPr id="284" name="Google Shape;284;p32"/>
          <p:cNvSpPr/>
          <p:nvPr/>
        </p:nvSpPr>
        <p:spPr>
          <a:xfrm>
            <a:off x="969825" y="3091300"/>
            <a:ext cx="3922500" cy="79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txBox="1"/>
          <p:nvPr>
            <p:ph type="title"/>
          </p:nvPr>
        </p:nvSpPr>
        <p:spPr>
          <a:xfrm>
            <a:off x="4233350" y="152400"/>
            <a:ext cx="25899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340">
                <a:solidFill>
                  <a:srgbClr val="FF9900"/>
                </a:solidFill>
              </a:rPr>
              <a:t>e</a:t>
            </a:r>
            <a:r>
              <a:rPr lang="zh-TW" sz="2340">
                <a:solidFill>
                  <a:srgbClr val="FF9900"/>
                </a:solidFill>
              </a:rPr>
              <a:t>rode: function_apply</a:t>
            </a:r>
            <a:endParaRPr sz="2340">
              <a:solidFill>
                <a:srgbClr val="FF9900"/>
              </a:solidFill>
            </a:endParaRPr>
          </a:p>
        </p:txBody>
      </p:sp>
      <p:sp>
        <p:nvSpPr>
          <p:cNvPr id="286" name="Google Shape;286;p32"/>
          <p:cNvSpPr txBox="1"/>
          <p:nvPr/>
        </p:nvSpPr>
        <p:spPr>
          <a:xfrm>
            <a:off x="3719300" y="2528800"/>
            <a:ext cx="361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lt2"/>
                </a:solidFill>
                <a:latin typeface="Open Sans"/>
                <a:ea typeface="Open Sans"/>
                <a:cs typeface="Open Sans"/>
                <a:sym typeface="Open Sans"/>
              </a:rPr>
              <a:t>If any pixel in the kernel is 0,</a:t>
            </a:r>
            <a:endParaRPr>
              <a:solidFill>
                <a:schemeClr val="lt2"/>
              </a:solidFill>
              <a:latin typeface="Open Sans"/>
              <a:ea typeface="Open Sans"/>
              <a:cs typeface="Open Sans"/>
              <a:sym typeface="Open Sans"/>
            </a:endParaRPr>
          </a:p>
          <a:p>
            <a:pPr indent="0" lvl="0" marL="0" rtl="0" algn="l">
              <a:spcBef>
                <a:spcPts val="0"/>
              </a:spcBef>
              <a:spcAft>
                <a:spcPts val="0"/>
              </a:spcAft>
              <a:buNone/>
            </a:pPr>
            <a:r>
              <a:rPr lang="zh-TW">
                <a:solidFill>
                  <a:schemeClr val="lt2"/>
                </a:solidFill>
                <a:latin typeface="Open Sans"/>
                <a:ea typeface="Open Sans"/>
                <a:cs typeface="Open Sans"/>
                <a:sym typeface="Open Sans"/>
              </a:rPr>
              <a:t>output of this kernel would be set 0</a:t>
            </a:r>
            <a:r>
              <a:rPr lang="zh-TW">
                <a:solidFill>
                  <a:schemeClr val="lt2"/>
                </a:solidFill>
                <a:latin typeface="Open Sans"/>
                <a:ea typeface="Open Sans"/>
                <a:cs typeface="Open Sans"/>
                <a:sym typeface="Open Sans"/>
              </a:rPr>
              <a:t> </a:t>
            </a:r>
            <a:endParaRPr>
              <a:solidFill>
                <a:schemeClr val="lt2"/>
              </a:solidFill>
              <a:latin typeface="Open Sans"/>
              <a:ea typeface="Open Sans"/>
              <a:cs typeface="Open Sans"/>
              <a:sym typeface="Open Sans"/>
            </a:endParaRPr>
          </a:p>
        </p:txBody>
      </p:sp>
      <p:pic>
        <p:nvPicPr>
          <p:cNvPr id="287" name="Google Shape;287;p32"/>
          <p:cNvPicPr preferRelativeResize="0"/>
          <p:nvPr/>
        </p:nvPicPr>
        <p:blipFill>
          <a:blip r:embed="rId4">
            <a:alphaModFix/>
          </a:blip>
          <a:stretch>
            <a:fillRect/>
          </a:stretch>
        </p:blipFill>
        <p:spPr>
          <a:xfrm>
            <a:off x="5088050" y="1162150"/>
            <a:ext cx="3438525" cy="933450"/>
          </a:xfrm>
          <a:prstGeom prst="rect">
            <a:avLst/>
          </a:prstGeom>
          <a:noFill/>
          <a:ln>
            <a:noFill/>
          </a:ln>
        </p:spPr>
      </p:pic>
      <p:pic>
        <p:nvPicPr>
          <p:cNvPr id="288" name="Google Shape;288;p32"/>
          <p:cNvPicPr preferRelativeResize="0"/>
          <p:nvPr/>
        </p:nvPicPr>
        <p:blipFill>
          <a:blip r:embed="rId5">
            <a:alphaModFix/>
          </a:blip>
          <a:stretch>
            <a:fillRect/>
          </a:stretch>
        </p:blipFill>
        <p:spPr>
          <a:xfrm>
            <a:off x="7337299" y="3335025"/>
            <a:ext cx="1806625" cy="17127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3"/>
          <p:cNvPicPr preferRelativeResize="0"/>
          <p:nvPr/>
        </p:nvPicPr>
        <p:blipFill>
          <a:blip r:embed="rId3">
            <a:alphaModFix/>
          </a:blip>
          <a:stretch>
            <a:fillRect/>
          </a:stretch>
        </p:blipFill>
        <p:spPr>
          <a:xfrm>
            <a:off x="60600" y="43306"/>
            <a:ext cx="4771274" cy="4961643"/>
          </a:xfrm>
          <a:prstGeom prst="rect">
            <a:avLst/>
          </a:prstGeom>
          <a:noFill/>
          <a:ln>
            <a:noFill/>
          </a:ln>
        </p:spPr>
      </p:pic>
      <p:sp>
        <p:nvSpPr>
          <p:cNvPr id="294" name="Google Shape;294;p33"/>
          <p:cNvSpPr/>
          <p:nvPr/>
        </p:nvSpPr>
        <p:spPr>
          <a:xfrm>
            <a:off x="935175" y="3125925"/>
            <a:ext cx="3896700" cy="77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txBox="1"/>
          <p:nvPr>
            <p:ph type="title"/>
          </p:nvPr>
        </p:nvSpPr>
        <p:spPr>
          <a:xfrm>
            <a:off x="4346875" y="152400"/>
            <a:ext cx="2589900" cy="65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zh-TW" sz="2340">
                <a:solidFill>
                  <a:srgbClr val="FF9900"/>
                </a:solidFill>
              </a:rPr>
              <a:t>dilate</a:t>
            </a:r>
            <a:r>
              <a:rPr lang="zh-TW" sz="2340">
                <a:solidFill>
                  <a:srgbClr val="FF9900"/>
                </a:solidFill>
              </a:rPr>
              <a:t>: function_apply</a:t>
            </a:r>
            <a:endParaRPr sz="2340">
              <a:solidFill>
                <a:srgbClr val="FF9900"/>
              </a:solidFill>
            </a:endParaRPr>
          </a:p>
        </p:txBody>
      </p:sp>
      <p:pic>
        <p:nvPicPr>
          <p:cNvPr id="296" name="Google Shape;296;p33"/>
          <p:cNvPicPr preferRelativeResize="0"/>
          <p:nvPr/>
        </p:nvPicPr>
        <p:blipFill>
          <a:blip r:embed="rId4">
            <a:alphaModFix/>
          </a:blip>
          <a:stretch>
            <a:fillRect/>
          </a:stretch>
        </p:blipFill>
        <p:spPr>
          <a:xfrm>
            <a:off x="4984274" y="963000"/>
            <a:ext cx="3533775" cy="1047750"/>
          </a:xfrm>
          <a:prstGeom prst="rect">
            <a:avLst/>
          </a:prstGeom>
          <a:noFill/>
          <a:ln>
            <a:noFill/>
          </a:ln>
        </p:spPr>
      </p:pic>
      <p:sp>
        <p:nvSpPr>
          <p:cNvPr id="297" name="Google Shape;297;p33"/>
          <p:cNvSpPr txBox="1"/>
          <p:nvPr/>
        </p:nvSpPr>
        <p:spPr>
          <a:xfrm>
            <a:off x="4067300" y="2510325"/>
            <a:ext cx="361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lt2"/>
                </a:solidFill>
                <a:latin typeface="Open Sans"/>
                <a:ea typeface="Open Sans"/>
                <a:cs typeface="Open Sans"/>
                <a:sym typeface="Open Sans"/>
              </a:rPr>
              <a:t>If any pixel in the kernel is 255,</a:t>
            </a:r>
            <a:endParaRPr>
              <a:solidFill>
                <a:schemeClr val="lt2"/>
              </a:solidFill>
              <a:latin typeface="Open Sans"/>
              <a:ea typeface="Open Sans"/>
              <a:cs typeface="Open Sans"/>
              <a:sym typeface="Open Sans"/>
            </a:endParaRPr>
          </a:p>
          <a:p>
            <a:pPr indent="0" lvl="0" marL="0" rtl="0" algn="l">
              <a:spcBef>
                <a:spcPts val="0"/>
              </a:spcBef>
              <a:spcAft>
                <a:spcPts val="0"/>
              </a:spcAft>
              <a:buNone/>
            </a:pPr>
            <a:r>
              <a:rPr lang="zh-TW">
                <a:solidFill>
                  <a:schemeClr val="lt2"/>
                </a:solidFill>
                <a:latin typeface="Open Sans"/>
                <a:ea typeface="Open Sans"/>
                <a:cs typeface="Open Sans"/>
                <a:sym typeface="Open Sans"/>
              </a:rPr>
              <a:t>output of this kernel would be set 255 </a:t>
            </a:r>
            <a:endParaRPr>
              <a:solidFill>
                <a:schemeClr val="lt2"/>
              </a:solidFill>
              <a:latin typeface="Open Sans"/>
              <a:ea typeface="Open Sans"/>
              <a:cs typeface="Open Sans"/>
              <a:sym typeface="Open Sans"/>
            </a:endParaRPr>
          </a:p>
        </p:txBody>
      </p:sp>
      <p:pic>
        <p:nvPicPr>
          <p:cNvPr id="298" name="Google Shape;298;p33"/>
          <p:cNvPicPr preferRelativeResize="0"/>
          <p:nvPr/>
        </p:nvPicPr>
        <p:blipFill>
          <a:blip r:embed="rId5">
            <a:alphaModFix/>
          </a:blip>
          <a:stretch>
            <a:fillRect/>
          </a:stretch>
        </p:blipFill>
        <p:spPr>
          <a:xfrm>
            <a:off x="7369225" y="3355810"/>
            <a:ext cx="1774775" cy="16833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311700" y="814800"/>
            <a:ext cx="8571300" cy="9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TW" sz="3577">
                <a:solidFill>
                  <a:srgbClr val="E48312"/>
                </a:solidFill>
              </a:rPr>
              <a:t>Performance Analysis</a:t>
            </a:r>
            <a:endParaRPr sz="3577">
              <a:solidFill>
                <a:srgbClr val="E48312"/>
              </a:solidFill>
            </a:endParaRPr>
          </a:p>
          <a:p>
            <a:pPr indent="0" lvl="0" marL="0" rtl="0" algn="ctr">
              <a:spcBef>
                <a:spcPts val="0"/>
              </a:spcBef>
              <a:spcAft>
                <a:spcPts val="0"/>
              </a:spcAft>
              <a:buNone/>
            </a:pPr>
            <a:r>
              <a:t/>
            </a:r>
            <a:endParaRPr sz="3577">
              <a:solidFill>
                <a:srgbClr val="E48312"/>
              </a:solidFill>
            </a:endParaRPr>
          </a:p>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SW_emulation</a:t>
            </a:r>
            <a:endParaRPr/>
          </a:p>
        </p:txBody>
      </p:sp>
      <p:sp>
        <p:nvSpPr>
          <p:cNvPr id="309" name="Google Shape;309;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Profilie summary : Kernel execution time: 19015ms</a:t>
            </a:r>
            <a:endParaRPr/>
          </a:p>
        </p:txBody>
      </p:sp>
      <p:pic>
        <p:nvPicPr>
          <p:cNvPr id="310" name="Google Shape;310;p35"/>
          <p:cNvPicPr preferRelativeResize="0"/>
          <p:nvPr/>
        </p:nvPicPr>
        <p:blipFill>
          <a:blip r:embed="rId3">
            <a:alphaModFix/>
          </a:blip>
          <a:stretch>
            <a:fillRect/>
          </a:stretch>
        </p:blipFill>
        <p:spPr>
          <a:xfrm>
            <a:off x="0" y="1892916"/>
            <a:ext cx="9143999" cy="20495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HW_emulation</a:t>
            </a:r>
            <a:endParaRPr/>
          </a:p>
        </p:txBody>
      </p:sp>
      <p:sp>
        <p:nvSpPr>
          <p:cNvPr id="316" name="Google Shape;316;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Profilie summary : Kernel execution time: 1.203ms</a:t>
            </a:r>
            <a:endParaRPr/>
          </a:p>
        </p:txBody>
      </p:sp>
      <p:pic>
        <p:nvPicPr>
          <p:cNvPr id="317" name="Google Shape;317;p36"/>
          <p:cNvPicPr preferRelativeResize="0"/>
          <p:nvPr/>
        </p:nvPicPr>
        <p:blipFill>
          <a:blip r:embed="rId3">
            <a:alphaModFix/>
          </a:blip>
          <a:stretch>
            <a:fillRect/>
          </a:stretch>
        </p:blipFill>
        <p:spPr>
          <a:xfrm>
            <a:off x="33625" y="2083155"/>
            <a:ext cx="9144002" cy="22714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3" name="Google Shape;323;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4" name="Google Shape;324;p37"/>
          <p:cNvPicPr preferRelativeResize="0"/>
          <p:nvPr/>
        </p:nvPicPr>
        <p:blipFill>
          <a:blip r:embed="rId3">
            <a:alphaModFix/>
          </a:blip>
          <a:stretch>
            <a:fillRect/>
          </a:stretch>
        </p:blipFill>
        <p:spPr>
          <a:xfrm>
            <a:off x="4919888" y="1541175"/>
            <a:ext cx="4265987" cy="3302699"/>
          </a:xfrm>
          <a:prstGeom prst="rect">
            <a:avLst/>
          </a:prstGeom>
          <a:noFill/>
          <a:ln>
            <a:noFill/>
          </a:ln>
        </p:spPr>
      </p:pic>
      <p:pic>
        <p:nvPicPr>
          <p:cNvPr id="325" name="Google Shape;325;p37"/>
          <p:cNvPicPr preferRelativeResize="0"/>
          <p:nvPr/>
        </p:nvPicPr>
        <p:blipFill>
          <a:blip r:embed="rId4">
            <a:alphaModFix/>
          </a:blip>
          <a:stretch>
            <a:fillRect/>
          </a:stretch>
        </p:blipFill>
        <p:spPr>
          <a:xfrm>
            <a:off x="-336950" y="-47850"/>
            <a:ext cx="7602676" cy="2429825"/>
          </a:xfrm>
          <a:prstGeom prst="rect">
            <a:avLst/>
          </a:prstGeom>
          <a:noFill/>
          <a:ln>
            <a:noFill/>
          </a:ln>
        </p:spPr>
      </p:pic>
      <p:pic>
        <p:nvPicPr>
          <p:cNvPr id="326" name="Google Shape;326;p37"/>
          <p:cNvPicPr preferRelativeResize="0"/>
          <p:nvPr/>
        </p:nvPicPr>
        <p:blipFill>
          <a:blip r:embed="rId5">
            <a:alphaModFix/>
          </a:blip>
          <a:stretch>
            <a:fillRect/>
          </a:stretch>
        </p:blipFill>
        <p:spPr>
          <a:xfrm>
            <a:off x="-813837" y="2571738"/>
            <a:ext cx="5514975" cy="2181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 name="Shape 330"/>
        <p:cNvGrpSpPr/>
        <p:nvPr/>
      </p:nvGrpSpPr>
      <p:grpSpPr>
        <a:xfrm>
          <a:off x="0" y="0"/>
          <a:ext cx="0" cy="0"/>
          <a:chOff x="0" y="0"/>
          <a:chExt cx="0" cy="0"/>
        </a:xfrm>
      </p:grpSpPr>
      <p:sp>
        <p:nvSpPr>
          <p:cNvPr id="331" name="Google Shape;331;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2" name="Google Shape;332;p3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3" name="Google Shape;333;p38"/>
          <p:cNvPicPr preferRelativeResize="0"/>
          <p:nvPr/>
        </p:nvPicPr>
        <p:blipFill>
          <a:blip r:embed="rId3">
            <a:alphaModFix/>
          </a:blip>
          <a:stretch>
            <a:fillRect/>
          </a:stretch>
        </p:blipFill>
        <p:spPr>
          <a:xfrm>
            <a:off x="151275" y="387727"/>
            <a:ext cx="9144001" cy="1482247"/>
          </a:xfrm>
          <a:prstGeom prst="rect">
            <a:avLst/>
          </a:prstGeom>
          <a:noFill/>
          <a:ln cap="flat" cmpd="sng" w="9525">
            <a:solidFill>
              <a:schemeClr val="dk1"/>
            </a:solidFill>
            <a:prstDash val="solid"/>
            <a:round/>
            <a:headEnd len="sm" w="sm" type="none"/>
            <a:tailEnd len="sm" w="sm" type="none"/>
          </a:ln>
        </p:spPr>
      </p:pic>
      <p:pic>
        <p:nvPicPr>
          <p:cNvPr id="334" name="Google Shape;334;p38"/>
          <p:cNvPicPr preferRelativeResize="0"/>
          <p:nvPr/>
        </p:nvPicPr>
        <p:blipFill>
          <a:blip r:embed="rId4">
            <a:alphaModFix/>
          </a:blip>
          <a:stretch>
            <a:fillRect/>
          </a:stretch>
        </p:blipFill>
        <p:spPr>
          <a:xfrm>
            <a:off x="43150" y="2206144"/>
            <a:ext cx="9144000" cy="2683262"/>
          </a:xfrm>
          <a:prstGeom prst="rect">
            <a:avLst/>
          </a:prstGeom>
          <a:noFill/>
          <a:ln cap="flat" cmpd="sng" w="9525">
            <a:solidFill>
              <a:schemeClr val="dk1"/>
            </a:solidFill>
            <a:prstDash val="solid"/>
            <a:round/>
            <a:headEnd len="sm" w="sm" type="none"/>
            <a:tailEnd len="sm" w="sm" type="none"/>
          </a:ln>
        </p:spPr>
      </p:pic>
      <p:pic>
        <p:nvPicPr>
          <p:cNvPr id="335" name="Google Shape;335;p38"/>
          <p:cNvPicPr preferRelativeResize="0"/>
          <p:nvPr/>
        </p:nvPicPr>
        <p:blipFill>
          <a:blip r:embed="rId5">
            <a:alphaModFix/>
          </a:blip>
          <a:stretch>
            <a:fillRect/>
          </a:stretch>
        </p:blipFill>
        <p:spPr>
          <a:xfrm>
            <a:off x="4728050" y="2274852"/>
            <a:ext cx="7288749" cy="363605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IP Synthesis Report</a:t>
            </a:r>
            <a:endParaRPr/>
          </a:p>
        </p:txBody>
      </p:sp>
      <p:sp>
        <p:nvSpPr>
          <p:cNvPr id="341" name="Google Shape;341;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2" name="Google Shape;342;p39"/>
          <p:cNvPicPr preferRelativeResize="0"/>
          <p:nvPr/>
        </p:nvPicPr>
        <p:blipFill>
          <a:blip r:embed="rId3">
            <a:alphaModFix/>
          </a:blip>
          <a:stretch>
            <a:fillRect/>
          </a:stretch>
        </p:blipFill>
        <p:spPr>
          <a:xfrm>
            <a:off x="197100" y="1614200"/>
            <a:ext cx="4590075" cy="2392700"/>
          </a:xfrm>
          <a:prstGeom prst="rect">
            <a:avLst/>
          </a:prstGeom>
          <a:noFill/>
          <a:ln>
            <a:noFill/>
          </a:ln>
        </p:spPr>
      </p:pic>
      <p:pic>
        <p:nvPicPr>
          <p:cNvPr id="343" name="Google Shape;343;p39"/>
          <p:cNvPicPr preferRelativeResize="0"/>
          <p:nvPr/>
        </p:nvPicPr>
        <p:blipFill>
          <a:blip r:embed="rId4">
            <a:alphaModFix/>
          </a:blip>
          <a:stretch>
            <a:fillRect/>
          </a:stretch>
        </p:blipFill>
        <p:spPr>
          <a:xfrm>
            <a:off x="4703124" y="1266324"/>
            <a:ext cx="4054151" cy="3228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Debugging Process</a:t>
            </a:r>
            <a:endParaRPr/>
          </a:p>
        </p:txBody>
      </p:sp>
      <p:sp>
        <p:nvSpPr>
          <p:cNvPr id="349" name="Google Shape;349;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Can’t find opencv path: </a:t>
            </a:r>
            <a:endParaRPr/>
          </a:p>
          <a:p>
            <a:pPr indent="-317500" lvl="1" marL="914400" rtl="0" algn="l">
              <a:spcBef>
                <a:spcPts val="0"/>
              </a:spcBef>
              <a:spcAft>
                <a:spcPts val="0"/>
              </a:spcAft>
              <a:buSzPts val="1400"/>
              <a:buChar char="○"/>
            </a:pPr>
            <a:r>
              <a:rPr lang="zh-TW"/>
              <a:t>solution:  </a:t>
            </a:r>
            <a:r>
              <a:rPr lang="zh-TW">
                <a:latin typeface="Consolas"/>
                <a:ea typeface="Consolas"/>
                <a:cs typeface="Consolas"/>
                <a:sym typeface="Consolas"/>
              </a:rPr>
              <a:t>$(SYSROOT)/usr/include/opencv4</a:t>
            </a:r>
            <a:endParaRPr>
              <a:latin typeface="Consolas"/>
              <a:ea typeface="Consolas"/>
              <a:cs typeface="Consolas"/>
              <a:sym typeface="Consolas"/>
            </a:endParaRPr>
          </a:p>
          <a:p>
            <a:pPr indent="-342900" lvl="0" marL="457200" rtl="0" algn="l">
              <a:spcBef>
                <a:spcPts val="0"/>
              </a:spcBef>
              <a:spcAft>
                <a:spcPts val="0"/>
              </a:spcAft>
              <a:buSzPts val="1800"/>
              <a:buChar char="●"/>
            </a:pPr>
            <a:r>
              <a:rPr lang="zh-TW"/>
              <a:t>Can’t run hardware FPGA run</a:t>
            </a:r>
            <a:endParaRPr/>
          </a:p>
          <a:p>
            <a:pPr indent="-317500" lvl="1" marL="914400" rtl="0" algn="l">
              <a:spcBef>
                <a:spcPts val="0"/>
              </a:spcBef>
              <a:spcAft>
                <a:spcPts val="0"/>
              </a:spcAft>
              <a:buSzPts val="1400"/>
              <a:buFont typeface="Consolas"/>
              <a:buChar char="○"/>
            </a:pPr>
            <a:r>
              <a:rPr lang="zh-TW">
                <a:latin typeface="Consolas"/>
                <a:ea typeface="Consolas"/>
                <a:cs typeface="Consolas"/>
                <a:sym typeface="Consolas"/>
              </a:rPr>
              <a:t>Maybe ask server manager?</a:t>
            </a:r>
            <a:endParaRPr>
              <a:latin typeface="Consolas"/>
              <a:ea typeface="Consolas"/>
              <a:cs typeface="Consolas"/>
              <a:sym typeface="Consolas"/>
            </a:endParaRPr>
          </a:p>
        </p:txBody>
      </p:sp>
      <p:pic>
        <p:nvPicPr>
          <p:cNvPr id="350" name="Google Shape;350;p40"/>
          <p:cNvPicPr preferRelativeResize="0"/>
          <p:nvPr/>
        </p:nvPicPr>
        <p:blipFill>
          <a:blip r:embed="rId3">
            <a:alphaModFix/>
          </a:blip>
          <a:stretch>
            <a:fillRect/>
          </a:stretch>
        </p:blipFill>
        <p:spPr>
          <a:xfrm>
            <a:off x="59925" y="2571755"/>
            <a:ext cx="9144001" cy="125659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3577">
                <a:solidFill>
                  <a:srgbClr val="E48312"/>
                </a:solidFill>
              </a:rPr>
              <a:t>The Result of </a:t>
            </a:r>
            <a:r>
              <a:rPr lang="zh-TW" sz="3550">
                <a:solidFill>
                  <a:srgbClr val="E48312"/>
                </a:solidFill>
              </a:rPr>
              <a:t>Color Detection </a:t>
            </a:r>
            <a:endParaRPr sz="3550">
              <a:solidFill>
                <a:srgbClr val="E48312"/>
              </a:solidFill>
            </a:endParaRPr>
          </a:p>
          <a:p>
            <a:pPr indent="0" lvl="0" marL="0" rtl="0" algn="l">
              <a:spcBef>
                <a:spcPts val="0"/>
              </a:spcBef>
              <a:spcAft>
                <a:spcPts val="0"/>
              </a:spcAft>
              <a:buNone/>
            </a:pPr>
            <a:r>
              <a:t/>
            </a:r>
            <a:endParaRPr/>
          </a:p>
        </p:txBody>
      </p:sp>
      <p:sp>
        <p:nvSpPr>
          <p:cNvPr id="356" name="Google Shape;356;p41"/>
          <p:cNvSpPr txBox="1"/>
          <p:nvPr>
            <p:ph idx="1" type="body"/>
          </p:nvPr>
        </p:nvSpPr>
        <p:spPr>
          <a:xfrm>
            <a:off x="311700" y="1266325"/>
            <a:ext cx="5252100" cy="330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zh-TW" sz="1600"/>
              <a:t>Yellow threshold :  [50,20,20] -</a:t>
            </a:r>
            <a:r>
              <a:rPr lang="zh-TW" sz="1600"/>
              <a:t> [</a:t>
            </a:r>
            <a:r>
              <a:rPr lang="zh-TW" sz="1600"/>
              <a:t>100,255,255]</a:t>
            </a:r>
            <a:endParaRPr sz="1600"/>
          </a:p>
          <a:p>
            <a:pPr indent="-330200" lvl="0" marL="457200" rtl="0" algn="l">
              <a:spcBef>
                <a:spcPts val="0"/>
              </a:spcBef>
              <a:spcAft>
                <a:spcPts val="0"/>
              </a:spcAft>
              <a:buSzPts val="1600"/>
              <a:buChar char="●"/>
            </a:pPr>
            <a:r>
              <a:rPr lang="zh-TW" sz="1600"/>
              <a:t>I</a:t>
            </a:r>
            <a:r>
              <a:rPr lang="zh-TW" sz="1600"/>
              <a:t>ncrease </a:t>
            </a:r>
            <a:r>
              <a:rPr b="1" lang="zh-TW" sz="1600"/>
              <a:t>FILTER_SIZE</a:t>
            </a:r>
            <a:r>
              <a:rPr lang="zh-TW" sz="1600"/>
              <a:t> from 3,7,10</a:t>
            </a:r>
            <a:endParaRPr sz="1600"/>
          </a:p>
          <a:p>
            <a:pPr indent="0" lvl="0" marL="0" rtl="0" algn="l">
              <a:spcBef>
                <a:spcPts val="1200"/>
              </a:spcBef>
              <a:spcAft>
                <a:spcPts val="1200"/>
              </a:spcAft>
              <a:buNone/>
            </a:pPr>
            <a:r>
              <a:rPr lang="zh-TW" sz="1600"/>
              <a:t>The erodsion and dilation can clean image better.</a:t>
            </a:r>
            <a:endParaRPr sz="1600"/>
          </a:p>
        </p:txBody>
      </p:sp>
      <p:pic>
        <p:nvPicPr>
          <p:cNvPr id="357" name="Google Shape;357;p41"/>
          <p:cNvPicPr preferRelativeResize="0"/>
          <p:nvPr/>
        </p:nvPicPr>
        <p:blipFill>
          <a:blip r:embed="rId3">
            <a:alphaModFix/>
          </a:blip>
          <a:stretch>
            <a:fillRect/>
          </a:stretch>
        </p:blipFill>
        <p:spPr>
          <a:xfrm>
            <a:off x="454575" y="2454588"/>
            <a:ext cx="4744749" cy="2504025"/>
          </a:xfrm>
          <a:prstGeom prst="rect">
            <a:avLst/>
          </a:prstGeom>
          <a:noFill/>
          <a:ln>
            <a:noFill/>
          </a:ln>
        </p:spPr>
      </p:pic>
      <p:pic>
        <p:nvPicPr>
          <p:cNvPr id="358" name="Google Shape;358;p41"/>
          <p:cNvPicPr preferRelativeResize="0"/>
          <p:nvPr/>
        </p:nvPicPr>
        <p:blipFill>
          <a:blip r:embed="rId4">
            <a:alphaModFix/>
          </a:blip>
          <a:stretch>
            <a:fillRect/>
          </a:stretch>
        </p:blipFill>
        <p:spPr>
          <a:xfrm>
            <a:off x="5563824" y="3387543"/>
            <a:ext cx="3217275" cy="1702733"/>
          </a:xfrm>
          <a:prstGeom prst="rect">
            <a:avLst/>
          </a:prstGeom>
          <a:noFill/>
          <a:ln cap="flat" cmpd="sng" w="9525">
            <a:solidFill>
              <a:srgbClr val="FF0000"/>
            </a:solidFill>
            <a:prstDash val="solid"/>
            <a:round/>
            <a:headEnd len="sm" w="sm" type="none"/>
            <a:tailEnd len="sm" w="sm" type="none"/>
          </a:ln>
        </p:spPr>
      </p:pic>
      <p:pic>
        <p:nvPicPr>
          <p:cNvPr id="359" name="Google Shape;359;p41"/>
          <p:cNvPicPr preferRelativeResize="0"/>
          <p:nvPr/>
        </p:nvPicPr>
        <p:blipFill>
          <a:blip r:embed="rId5">
            <a:alphaModFix/>
          </a:blip>
          <a:stretch>
            <a:fillRect/>
          </a:stretch>
        </p:blipFill>
        <p:spPr>
          <a:xfrm>
            <a:off x="5563824" y="1684818"/>
            <a:ext cx="3217275" cy="1702733"/>
          </a:xfrm>
          <a:prstGeom prst="rect">
            <a:avLst/>
          </a:prstGeom>
          <a:noFill/>
          <a:ln cap="flat" cmpd="sng" w="9525">
            <a:solidFill>
              <a:srgbClr val="FF0000"/>
            </a:solidFill>
            <a:prstDash val="solid"/>
            <a:round/>
            <a:headEnd len="sm" w="sm" type="none"/>
            <a:tailEnd len="sm" w="sm" type="none"/>
          </a:ln>
        </p:spPr>
      </p:pic>
      <p:pic>
        <p:nvPicPr>
          <p:cNvPr id="360" name="Google Shape;360;p41"/>
          <p:cNvPicPr preferRelativeResize="0"/>
          <p:nvPr/>
        </p:nvPicPr>
        <p:blipFill>
          <a:blip r:embed="rId6">
            <a:alphaModFix/>
          </a:blip>
          <a:stretch>
            <a:fillRect/>
          </a:stretch>
        </p:blipFill>
        <p:spPr>
          <a:xfrm>
            <a:off x="5563825" y="0"/>
            <a:ext cx="3217275" cy="168482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85000"/>
              </a:lnSpc>
              <a:spcBef>
                <a:spcPts val="0"/>
              </a:spcBef>
              <a:spcAft>
                <a:spcPts val="0"/>
              </a:spcAft>
              <a:buNone/>
            </a:pPr>
            <a:r>
              <a:rPr lang="zh-TW" sz="3577"/>
              <a:t>Color Detection</a:t>
            </a:r>
            <a:endParaRPr sz="3577"/>
          </a:p>
          <a:p>
            <a:pPr indent="0" lvl="0" marL="0" rtl="0" algn="l">
              <a:spcBef>
                <a:spcPts val="0"/>
              </a:spcBef>
              <a:spcAft>
                <a:spcPts val="0"/>
              </a:spcAft>
              <a:buNone/>
            </a:pPr>
            <a:r>
              <a:t/>
            </a:r>
            <a:endParaRPr/>
          </a:p>
        </p:txBody>
      </p:sp>
      <p:sp>
        <p:nvSpPr>
          <p:cNvPr id="79" name="Google Shape;79;p15"/>
          <p:cNvSpPr txBox="1"/>
          <p:nvPr>
            <p:ph idx="1" type="body"/>
          </p:nvPr>
        </p:nvSpPr>
        <p:spPr>
          <a:xfrm>
            <a:off x="311700" y="1254075"/>
            <a:ext cx="8658300" cy="35559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zh-TW" sz="1400">
                <a:solidFill>
                  <a:srgbClr val="171C2D"/>
                </a:solidFill>
                <a:highlight>
                  <a:srgbClr val="FFFFFF"/>
                </a:highlight>
              </a:rPr>
              <a:t>The Color Detection algorithm is basically used for color object tracking and object detection, based on the color of the object. The color based methods are very useful for object detection and segmentation, when the object and the background have a significant difference in color.</a:t>
            </a:r>
            <a:endParaRPr sz="1400">
              <a:solidFill>
                <a:srgbClr val="171C2D"/>
              </a:solidFill>
              <a:highlight>
                <a:srgbClr val="FFFFFF"/>
              </a:highlight>
            </a:endParaRPr>
          </a:p>
          <a:p>
            <a:pPr indent="0" lvl="0" marL="0" rtl="0" algn="l">
              <a:spcBef>
                <a:spcPts val="1200"/>
              </a:spcBef>
              <a:spcAft>
                <a:spcPts val="0"/>
              </a:spcAft>
              <a:buNone/>
            </a:pPr>
            <a:r>
              <a:t/>
            </a:r>
            <a:endParaRPr sz="1200">
              <a:solidFill>
                <a:srgbClr val="171C2D"/>
              </a:solidFill>
              <a:highlight>
                <a:srgbClr val="FFFFFF"/>
              </a:highlight>
            </a:endParaRPr>
          </a:p>
          <a:p>
            <a:pPr indent="0" lvl="0" marL="0" rtl="0" algn="l">
              <a:spcBef>
                <a:spcPts val="1200"/>
              </a:spcBef>
              <a:spcAft>
                <a:spcPts val="0"/>
              </a:spcAft>
              <a:buNone/>
            </a:pPr>
            <a:r>
              <a:t/>
            </a:r>
            <a:endParaRPr sz="1200">
              <a:solidFill>
                <a:srgbClr val="171C2D"/>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200">
              <a:solidFill>
                <a:srgbClr val="171C2D"/>
              </a:solidFill>
              <a:highlight>
                <a:srgbClr val="FFFFFF"/>
              </a:highlight>
              <a:latin typeface="Arial"/>
              <a:ea typeface="Arial"/>
              <a:cs typeface="Arial"/>
              <a:sym typeface="Arial"/>
            </a:endParaRPr>
          </a:p>
        </p:txBody>
      </p:sp>
      <p:pic>
        <p:nvPicPr>
          <p:cNvPr id="80" name="Google Shape;80;p15"/>
          <p:cNvPicPr preferRelativeResize="0"/>
          <p:nvPr/>
        </p:nvPicPr>
        <p:blipFill>
          <a:blip r:embed="rId3">
            <a:alphaModFix/>
          </a:blip>
          <a:stretch>
            <a:fillRect/>
          </a:stretch>
        </p:blipFill>
        <p:spPr>
          <a:xfrm>
            <a:off x="5141694" y="2954519"/>
            <a:ext cx="3427324" cy="1528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3577">
                <a:solidFill>
                  <a:srgbClr val="E48312"/>
                </a:solidFill>
              </a:rPr>
              <a:t>The Result of </a:t>
            </a:r>
            <a:r>
              <a:rPr lang="zh-TW" sz="3550">
                <a:solidFill>
                  <a:srgbClr val="E48312"/>
                </a:solidFill>
              </a:rPr>
              <a:t>Color Detection </a:t>
            </a:r>
            <a:endParaRPr sz="3550">
              <a:solidFill>
                <a:srgbClr val="E48312"/>
              </a:solidFill>
            </a:endParaRPr>
          </a:p>
          <a:p>
            <a:pPr indent="0" lvl="0" marL="0" rtl="0" algn="l">
              <a:spcBef>
                <a:spcPts val="0"/>
              </a:spcBef>
              <a:spcAft>
                <a:spcPts val="0"/>
              </a:spcAft>
              <a:buNone/>
            </a:pPr>
            <a:r>
              <a:t/>
            </a:r>
            <a:endParaRPr/>
          </a:p>
        </p:txBody>
      </p:sp>
      <p:sp>
        <p:nvSpPr>
          <p:cNvPr id="366" name="Google Shape;366;p42"/>
          <p:cNvSpPr txBox="1"/>
          <p:nvPr>
            <p:ph idx="1" type="body"/>
          </p:nvPr>
        </p:nvSpPr>
        <p:spPr>
          <a:xfrm>
            <a:off x="311700" y="1266325"/>
            <a:ext cx="5252100" cy="330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zh-TW" sz="1600"/>
              <a:t>ITERATIONS </a:t>
            </a:r>
            <a:r>
              <a:rPr lang="zh-TW" sz="1600"/>
              <a:t>:</a:t>
            </a:r>
            <a:r>
              <a:rPr lang="zh-TW" sz="1600"/>
              <a:t> 1,2,4</a:t>
            </a:r>
            <a:endParaRPr sz="1600"/>
          </a:p>
          <a:p>
            <a:pPr indent="0" lvl="0" marL="0" rtl="0" algn="l">
              <a:spcBef>
                <a:spcPts val="1200"/>
              </a:spcBef>
              <a:spcAft>
                <a:spcPts val="1200"/>
              </a:spcAft>
              <a:buNone/>
            </a:pPr>
            <a:r>
              <a:rPr lang="zh-TW" sz="1600"/>
              <a:t>The erodsion and dilation can clean image better.</a:t>
            </a:r>
            <a:endParaRPr sz="1600"/>
          </a:p>
        </p:txBody>
      </p:sp>
      <p:pic>
        <p:nvPicPr>
          <p:cNvPr id="367" name="Google Shape;367;p42"/>
          <p:cNvPicPr preferRelativeResize="0"/>
          <p:nvPr/>
        </p:nvPicPr>
        <p:blipFill>
          <a:blip r:embed="rId3">
            <a:alphaModFix/>
          </a:blip>
          <a:stretch>
            <a:fillRect/>
          </a:stretch>
        </p:blipFill>
        <p:spPr>
          <a:xfrm>
            <a:off x="412550" y="2278113"/>
            <a:ext cx="4744749" cy="2504025"/>
          </a:xfrm>
          <a:prstGeom prst="rect">
            <a:avLst/>
          </a:prstGeom>
          <a:noFill/>
          <a:ln>
            <a:noFill/>
          </a:ln>
        </p:spPr>
      </p:pic>
      <p:pic>
        <p:nvPicPr>
          <p:cNvPr id="368" name="Google Shape;368;p42"/>
          <p:cNvPicPr preferRelativeResize="0"/>
          <p:nvPr/>
        </p:nvPicPr>
        <p:blipFill>
          <a:blip r:embed="rId4">
            <a:alphaModFix/>
          </a:blip>
          <a:stretch>
            <a:fillRect/>
          </a:stretch>
        </p:blipFill>
        <p:spPr>
          <a:xfrm>
            <a:off x="5563825" y="0"/>
            <a:ext cx="3217275" cy="1684825"/>
          </a:xfrm>
          <a:prstGeom prst="rect">
            <a:avLst/>
          </a:prstGeom>
          <a:noFill/>
          <a:ln cap="flat" cmpd="sng" w="9525">
            <a:solidFill>
              <a:srgbClr val="FF0000"/>
            </a:solidFill>
            <a:prstDash val="solid"/>
            <a:round/>
            <a:headEnd len="sm" w="sm" type="none"/>
            <a:tailEnd len="sm" w="sm" type="none"/>
          </a:ln>
        </p:spPr>
      </p:pic>
      <p:pic>
        <p:nvPicPr>
          <p:cNvPr id="369" name="Google Shape;369;p42"/>
          <p:cNvPicPr preferRelativeResize="0"/>
          <p:nvPr/>
        </p:nvPicPr>
        <p:blipFill>
          <a:blip r:embed="rId5">
            <a:alphaModFix/>
          </a:blip>
          <a:stretch>
            <a:fillRect/>
          </a:stretch>
        </p:blipFill>
        <p:spPr>
          <a:xfrm>
            <a:off x="5563825" y="1687052"/>
            <a:ext cx="3217275" cy="1698261"/>
          </a:xfrm>
          <a:prstGeom prst="rect">
            <a:avLst/>
          </a:prstGeom>
          <a:noFill/>
          <a:ln cap="flat" cmpd="sng" w="9525">
            <a:solidFill>
              <a:srgbClr val="FF0000"/>
            </a:solidFill>
            <a:prstDash val="solid"/>
            <a:round/>
            <a:headEnd len="sm" w="sm" type="none"/>
            <a:tailEnd len="sm" w="sm" type="none"/>
          </a:ln>
        </p:spPr>
      </p:pic>
      <p:pic>
        <p:nvPicPr>
          <p:cNvPr id="370" name="Google Shape;370;p42"/>
          <p:cNvPicPr preferRelativeResize="0"/>
          <p:nvPr/>
        </p:nvPicPr>
        <p:blipFill>
          <a:blip r:embed="rId6">
            <a:alphaModFix/>
          </a:blip>
          <a:stretch>
            <a:fillRect/>
          </a:stretch>
        </p:blipFill>
        <p:spPr>
          <a:xfrm>
            <a:off x="5563825" y="3387562"/>
            <a:ext cx="3217275" cy="1700363"/>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3577">
                <a:solidFill>
                  <a:srgbClr val="E48312"/>
                </a:solidFill>
              </a:rPr>
              <a:t>Suggestion for Improvement-1</a:t>
            </a:r>
            <a:endParaRPr sz="3577">
              <a:solidFill>
                <a:srgbClr val="E48312"/>
              </a:solidFill>
            </a:endParaRPr>
          </a:p>
          <a:p>
            <a:pPr indent="0" lvl="0" marL="0" rtl="0" algn="l">
              <a:spcBef>
                <a:spcPts val="0"/>
              </a:spcBef>
              <a:spcAft>
                <a:spcPts val="0"/>
              </a:spcAft>
              <a:buNone/>
            </a:pPr>
            <a:r>
              <a:t/>
            </a:r>
            <a:endParaRPr/>
          </a:p>
        </p:txBody>
      </p:sp>
      <p:sp>
        <p:nvSpPr>
          <p:cNvPr id="376" name="Google Shape;376;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Setting NPC argument of </a:t>
            </a:r>
            <a:r>
              <a:rPr lang="zh-TW"/>
              <a:t>kernel erode and kernel dilate to accelerate.</a:t>
            </a:r>
            <a:r>
              <a:rPr lang="zh-TW"/>
              <a:t>  </a:t>
            </a:r>
            <a:endParaRPr/>
          </a:p>
        </p:txBody>
      </p:sp>
      <p:pic>
        <p:nvPicPr>
          <p:cNvPr id="377" name="Google Shape;377;p43"/>
          <p:cNvPicPr preferRelativeResize="0"/>
          <p:nvPr/>
        </p:nvPicPr>
        <p:blipFill>
          <a:blip r:embed="rId3">
            <a:alphaModFix/>
          </a:blip>
          <a:stretch>
            <a:fillRect/>
          </a:stretch>
        </p:blipFill>
        <p:spPr>
          <a:xfrm>
            <a:off x="647475" y="1710875"/>
            <a:ext cx="6594724" cy="438748"/>
          </a:xfrm>
          <a:prstGeom prst="rect">
            <a:avLst/>
          </a:prstGeom>
          <a:noFill/>
          <a:ln>
            <a:noFill/>
          </a:ln>
        </p:spPr>
      </p:pic>
      <p:pic>
        <p:nvPicPr>
          <p:cNvPr id="378" name="Google Shape;378;p43"/>
          <p:cNvPicPr preferRelativeResize="0"/>
          <p:nvPr/>
        </p:nvPicPr>
        <p:blipFill rotWithShape="1">
          <a:blip r:embed="rId4">
            <a:alphaModFix/>
          </a:blip>
          <a:srcRect b="0" l="0" r="0" t="19080"/>
          <a:stretch/>
        </p:blipFill>
        <p:spPr>
          <a:xfrm>
            <a:off x="647475" y="2287175"/>
            <a:ext cx="6594726" cy="1083375"/>
          </a:xfrm>
          <a:prstGeom prst="rect">
            <a:avLst/>
          </a:prstGeom>
          <a:noFill/>
          <a:ln>
            <a:noFill/>
          </a:ln>
        </p:spPr>
      </p:pic>
      <p:pic>
        <p:nvPicPr>
          <p:cNvPr id="379" name="Google Shape;379;p43"/>
          <p:cNvPicPr preferRelativeResize="0"/>
          <p:nvPr/>
        </p:nvPicPr>
        <p:blipFill>
          <a:blip r:embed="rId5">
            <a:alphaModFix/>
          </a:blip>
          <a:stretch>
            <a:fillRect/>
          </a:stretch>
        </p:blipFill>
        <p:spPr>
          <a:xfrm>
            <a:off x="647475" y="3370550"/>
            <a:ext cx="5102575" cy="1668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3577">
                <a:solidFill>
                  <a:srgbClr val="E48312"/>
                </a:solidFill>
              </a:rPr>
              <a:t>Suggestion for Improvement-2</a:t>
            </a:r>
            <a:endParaRPr sz="3577">
              <a:solidFill>
                <a:srgbClr val="E48312"/>
              </a:solidFill>
            </a:endParaRPr>
          </a:p>
          <a:p>
            <a:pPr indent="0" lvl="0" marL="0" rtl="0" algn="l">
              <a:spcBef>
                <a:spcPts val="0"/>
              </a:spcBef>
              <a:spcAft>
                <a:spcPts val="0"/>
              </a:spcAft>
              <a:buNone/>
            </a:pPr>
            <a:r>
              <a:t/>
            </a:r>
            <a:endParaRPr/>
          </a:p>
        </p:txBody>
      </p:sp>
      <p:sp>
        <p:nvSpPr>
          <p:cNvPr id="385" name="Google Shape;385;p44"/>
          <p:cNvSpPr txBox="1"/>
          <p:nvPr>
            <p:ph idx="1" type="body"/>
          </p:nvPr>
        </p:nvSpPr>
        <p:spPr>
          <a:xfrm>
            <a:off x="311700" y="1266325"/>
            <a:ext cx="8268300" cy="957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Change the iterations number seperately.</a:t>
            </a:r>
            <a:endParaRPr/>
          </a:p>
        </p:txBody>
      </p:sp>
      <p:pic>
        <p:nvPicPr>
          <p:cNvPr id="386" name="Google Shape;386;p44"/>
          <p:cNvPicPr preferRelativeResize="0"/>
          <p:nvPr/>
        </p:nvPicPr>
        <p:blipFill>
          <a:blip r:embed="rId3">
            <a:alphaModFix/>
          </a:blip>
          <a:stretch>
            <a:fillRect/>
          </a:stretch>
        </p:blipFill>
        <p:spPr>
          <a:xfrm>
            <a:off x="732350" y="1660850"/>
            <a:ext cx="5197275" cy="869589"/>
          </a:xfrm>
          <a:prstGeom prst="rect">
            <a:avLst/>
          </a:prstGeom>
          <a:noFill/>
          <a:ln>
            <a:noFill/>
          </a:ln>
        </p:spPr>
      </p:pic>
      <p:pic>
        <p:nvPicPr>
          <p:cNvPr id="387" name="Google Shape;387;p44"/>
          <p:cNvPicPr preferRelativeResize="0"/>
          <p:nvPr/>
        </p:nvPicPr>
        <p:blipFill>
          <a:blip r:embed="rId4">
            <a:alphaModFix/>
          </a:blip>
          <a:stretch>
            <a:fillRect/>
          </a:stretch>
        </p:blipFill>
        <p:spPr>
          <a:xfrm>
            <a:off x="175650" y="2571750"/>
            <a:ext cx="5723725" cy="1453269"/>
          </a:xfrm>
          <a:prstGeom prst="rect">
            <a:avLst/>
          </a:prstGeom>
          <a:noFill/>
          <a:ln>
            <a:noFill/>
          </a:ln>
        </p:spPr>
      </p:pic>
      <p:sp>
        <p:nvSpPr>
          <p:cNvPr id="388" name="Google Shape;388;p44"/>
          <p:cNvSpPr/>
          <p:nvPr/>
        </p:nvSpPr>
        <p:spPr>
          <a:xfrm>
            <a:off x="3385900" y="1792650"/>
            <a:ext cx="1152000" cy="66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44"/>
          <p:cNvPicPr preferRelativeResize="0"/>
          <p:nvPr/>
        </p:nvPicPr>
        <p:blipFill>
          <a:blip r:embed="rId5">
            <a:alphaModFix/>
          </a:blip>
          <a:stretch>
            <a:fillRect/>
          </a:stretch>
        </p:blipFill>
        <p:spPr>
          <a:xfrm>
            <a:off x="160525" y="4257250"/>
            <a:ext cx="5753976" cy="762076"/>
          </a:xfrm>
          <a:prstGeom prst="rect">
            <a:avLst/>
          </a:prstGeom>
          <a:noFill/>
          <a:ln>
            <a:noFill/>
          </a:ln>
        </p:spPr>
      </p:pic>
      <p:sp>
        <p:nvSpPr>
          <p:cNvPr id="390" name="Google Shape;390;p44"/>
          <p:cNvSpPr/>
          <p:nvPr/>
        </p:nvSpPr>
        <p:spPr>
          <a:xfrm>
            <a:off x="119400" y="2997975"/>
            <a:ext cx="5901000" cy="61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p:nvPr/>
        </p:nvSpPr>
        <p:spPr>
          <a:xfrm>
            <a:off x="6020400" y="3373625"/>
            <a:ext cx="339000" cy="1258500"/>
          </a:xfrm>
          <a:prstGeom prst="curvedLeftArrow">
            <a:avLst>
              <a:gd fmla="val 25000" name="adj1"/>
              <a:gd fmla="val 5000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a:off x="119425" y="4531800"/>
            <a:ext cx="5901000" cy="23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3577">
                <a:solidFill>
                  <a:srgbClr val="E48312"/>
                </a:solidFill>
              </a:rPr>
              <a:t>Suggestion for Improvement-3</a:t>
            </a:r>
            <a:endParaRPr sz="3577">
              <a:solidFill>
                <a:srgbClr val="E48312"/>
              </a:solidFill>
            </a:endParaRPr>
          </a:p>
          <a:p>
            <a:pPr indent="0" lvl="0" marL="0" rtl="0" algn="l">
              <a:spcBef>
                <a:spcPts val="0"/>
              </a:spcBef>
              <a:spcAft>
                <a:spcPts val="0"/>
              </a:spcAft>
              <a:buNone/>
            </a:pPr>
            <a:r>
              <a:t/>
            </a:r>
            <a:endParaRPr/>
          </a:p>
        </p:txBody>
      </p:sp>
      <p:sp>
        <p:nvSpPr>
          <p:cNvPr id="398" name="Google Shape;398;p45"/>
          <p:cNvSpPr txBox="1"/>
          <p:nvPr>
            <p:ph idx="1" type="body"/>
          </p:nvPr>
        </p:nvSpPr>
        <p:spPr>
          <a:xfrm>
            <a:off x="311700" y="1266325"/>
            <a:ext cx="8268300" cy="12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IP utilization is very low using dataflow(&lt;1%) =&gt; Not good for FPGA.</a:t>
            </a:r>
            <a:endParaRPr/>
          </a:p>
          <a:p>
            <a:pPr indent="-317500" lvl="1" marL="914400" rtl="0" algn="l">
              <a:spcBef>
                <a:spcPts val="0"/>
              </a:spcBef>
              <a:spcAft>
                <a:spcPts val="0"/>
              </a:spcAft>
              <a:buSzPts val="1400"/>
              <a:buChar char="➢"/>
            </a:pPr>
            <a:r>
              <a:rPr lang="zh-TW"/>
              <a:t>Dataflow can deal with arbitrary input size and fixed hardware utilization</a:t>
            </a:r>
            <a:endParaRPr/>
          </a:p>
          <a:p>
            <a:pPr indent="-317500" lvl="2" marL="1371600" rtl="0" algn="l">
              <a:spcBef>
                <a:spcPts val="0"/>
              </a:spcBef>
              <a:spcAft>
                <a:spcPts val="0"/>
              </a:spcAft>
              <a:buSzPts val="1400"/>
              <a:buChar char="■"/>
            </a:pPr>
            <a:r>
              <a:rPr lang="zh-TW"/>
              <a:t>However, l</a:t>
            </a:r>
            <a:r>
              <a:rPr lang="zh-TW"/>
              <a:t>atency grows up by the size of input</a:t>
            </a:r>
            <a:endParaRPr/>
          </a:p>
        </p:txBody>
      </p:sp>
      <p:sp>
        <p:nvSpPr>
          <p:cNvPr id="399" name="Google Shape;399;p45"/>
          <p:cNvSpPr txBox="1"/>
          <p:nvPr>
            <p:ph idx="1" type="body"/>
          </p:nvPr>
        </p:nvSpPr>
        <p:spPr>
          <a:xfrm>
            <a:off x="392350" y="2571750"/>
            <a:ext cx="8268300" cy="215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If the input size is known and the memory is also sufficient</a:t>
            </a:r>
            <a:endParaRPr/>
          </a:p>
          <a:p>
            <a:pPr indent="-342900" lvl="0" marL="457200" rtl="0" algn="l">
              <a:spcBef>
                <a:spcPts val="1200"/>
              </a:spcBef>
              <a:spcAft>
                <a:spcPts val="0"/>
              </a:spcAft>
              <a:buSzPts val="1800"/>
              <a:buChar char="❖"/>
            </a:pPr>
            <a:r>
              <a:rPr lang="zh-TW"/>
              <a:t>Optimization</a:t>
            </a:r>
            <a:endParaRPr/>
          </a:p>
          <a:p>
            <a:pPr indent="-317500" lvl="1" marL="914400" rtl="0" algn="l">
              <a:spcBef>
                <a:spcPts val="0"/>
              </a:spcBef>
              <a:spcAft>
                <a:spcPts val="0"/>
              </a:spcAft>
              <a:buSzPts val="1400"/>
              <a:buChar char="➢"/>
            </a:pPr>
            <a:r>
              <a:rPr lang="zh-TW"/>
              <a:t>Treat image as a big matrix</a:t>
            </a:r>
            <a:endParaRPr/>
          </a:p>
          <a:p>
            <a:pPr indent="-317500" lvl="1" marL="914400" rtl="0" algn="l">
              <a:spcBef>
                <a:spcPts val="0"/>
              </a:spcBef>
              <a:spcAft>
                <a:spcPts val="0"/>
              </a:spcAft>
              <a:buSzPts val="1400"/>
              <a:buChar char="➢"/>
            </a:pPr>
            <a:r>
              <a:rPr lang="zh-TW"/>
              <a:t>Using pipline or unroll mechanism to calculate mutiple pixels at same time.</a:t>
            </a:r>
            <a:endParaRPr/>
          </a:p>
          <a:p>
            <a:pPr indent="-317500" lvl="1" marL="914400" rtl="0" algn="l">
              <a:spcBef>
                <a:spcPts val="0"/>
              </a:spcBef>
              <a:spcAft>
                <a:spcPts val="0"/>
              </a:spcAft>
              <a:buSzPts val="1400"/>
              <a:buChar char="➢"/>
            </a:pPr>
            <a:r>
              <a:rPr lang="zh-TW"/>
              <a:t>Fully utilize FPGA resource to get the best performance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219850" y="1572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85000"/>
              </a:lnSpc>
              <a:spcBef>
                <a:spcPts val="0"/>
              </a:spcBef>
              <a:spcAft>
                <a:spcPts val="0"/>
              </a:spcAft>
              <a:buNone/>
            </a:pPr>
            <a:r>
              <a:rPr lang="zh-TW" sz="3577"/>
              <a:t>Why FPGA acceration for color detection?</a:t>
            </a:r>
            <a:endParaRPr sz="3577"/>
          </a:p>
          <a:p>
            <a:pPr indent="0" lvl="0" marL="0" rtl="0" algn="l">
              <a:spcBef>
                <a:spcPts val="0"/>
              </a:spcBef>
              <a:spcAft>
                <a:spcPts val="0"/>
              </a:spcAft>
              <a:buNone/>
            </a:pPr>
            <a:r>
              <a:t/>
            </a:r>
            <a:endParaRPr/>
          </a:p>
        </p:txBody>
      </p:sp>
      <p:pic>
        <p:nvPicPr>
          <p:cNvPr id="86" name="Google Shape;86;p16"/>
          <p:cNvPicPr preferRelativeResize="0"/>
          <p:nvPr/>
        </p:nvPicPr>
        <p:blipFill rotWithShape="1">
          <a:blip r:embed="rId3">
            <a:alphaModFix/>
          </a:blip>
          <a:srcRect b="34649" l="0" r="12303" t="0"/>
          <a:stretch/>
        </p:blipFill>
        <p:spPr>
          <a:xfrm>
            <a:off x="5140675" y="3334175"/>
            <a:ext cx="3914950" cy="1641026"/>
          </a:xfrm>
          <a:prstGeom prst="rect">
            <a:avLst/>
          </a:prstGeom>
          <a:noFill/>
          <a:ln>
            <a:noFill/>
          </a:ln>
        </p:spPr>
      </p:pic>
      <p:sp>
        <p:nvSpPr>
          <p:cNvPr id="87" name="Google Shape;87;p16"/>
          <p:cNvSpPr txBox="1"/>
          <p:nvPr>
            <p:ph idx="1" type="body"/>
          </p:nvPr>
        </p:nvSpPr>
        <p:spPr>
          <a:xfrm>
            <a:off x="293350" y="923425"/>
            <a:ext cx="8731800" cy="381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400">
                <a:solidFill>
                  <a:srgbClr val="171C2D"/>
                </a:solidFill>
                <a:highlight>
                  <a:schemeClr val="lt1"/>
                </a:highlight>
              </a:rPr>
              <a:t>        </a:t>
            </a:r>
            <a:r>
              <a:rPr lang="zh-TW" sz="1400">
                <a:solidFill>
                  <a:srgbClr val="171C2D"/>
                </a:solidFill>
                <a:highlight>
                  <a:schemeClr val="lt1"/>
                </a:highlight>
              </a:rPr>
              <a:t>Nowdays, object detection by color is widely use in many field, such as image annotation, vehicle counting, face detection and also using in tracking objects. </a:t>
            </a:r>
            <a:endParaRPr sz="1400">
              <a:solidFill>
                <a:srgbClr val="171C2D"/>
              </a:solidFill>
              <a:highlight>
                <a:schemeClr val="lt1"/>
              </a:highlight>
            </a:endParaRPr>
          </a:p>
          <a:p>
            <a:pPr indent="0" lvl="0" marL="0" rtl="0" algn="l">
              <a:spcBef>
                <a:spcPts val="1200"/>
              </a:spcBef>
              <a:spcAft>
                <a:spcPts val="0"/>
              </a:spcAft>
              <a:buNone/>
            </a:pPr>
            <a:r>
              <a:rPr lang="zh-TW" sz="1400">
                <a:solidFill>
                  <a:srgbClr val="171C2D"/>
                </a:solidFill>
                <a:highlight>
                  <a:schemeClr val="lt1"/>
                </a:highlight>
              </a:rPr>
              <a:t>        We can find that most of above application are video type and have a real-time need. However, CPU is not suitable for such kind computation. FPGA can solve this problem, we can design a specialized architecture for color detection. With FPGA, we could:  </a:t>
            </a:r>
            <a:endParaRPr sz="1400">
              <a:solidFill>
                <a:srgbClr val="171C2D"/>
              </a:solidFill>
              <a:highlight>
                <a:schemeClr val="lt1"/>
              </a:highlight>
            </a:endParaRPr>
          </a:p>
          <a:p>
            <a:pPr indent="-317500" lvl="0" marL="457200" rtl="0" algn="l">
              <a:spcBef>
                <a:spcPts val="1200"/>
              </a:spcBef>
              <a:spcAft>
                <a:spcPts val="0"/>
              </a:spcAft>
              <a:buClr>
                <a:srgbClr val="171C2D"/>
              </a:buClr>
              <a:buSzPts val="1400"/>
              <a:buAutoNum type="arabicPeriod"/>
            </a:pPr>
            <a:r>
              <a:rPr lang="zh-TW" sz="1400">
                <a:solidFill>
                  <a:srgbClr val="171C2D"/>
                </a:solidFill>
                <a:highlight>
                  <a:schemeClr val="lt1"/>
                </a:highlight>
              </a:rPr>
              <a:t>Increase the throughput of applications (FPS    )</a:t>
            </a:r>
            <a:endParaRPr sz="1400">
              <a:solidFill>
                <a:srgbClr val="171C2D"/>
              </a:solidFill>
              <a:highlight>
                <a:schemeClr val="lt1"/>
              </a:highlight>
            </a:endParaRPr>
          </a:p>
          <a:p>
            <a:pPr indent="-317500" lvl="0" marL="457200" rtl="0" algn="l">
              <a:spcBef>
                <a:spcPts val="0"/>
              </a:spcBef>
              <a:spcAft>
                <a:spcPts val="0"/>
              </a:spcAft>
              <a:buClr>
                <a:srgbClr val="171C2D"/>
              </a:buClr>
              <a:buSzPts val="1400"/>
              <a:buAutoNum type="arabicPeriod"/>
            </a:pPr>
            <a:r>
              <a:rPr lang="zh-TW" sz="1400">
                <a:solidFill>
                  <a:srgbClr val="171C2D"/>
                </a:solidFill>
                <a:highlight>
                  <a:srgbClr val="FFFFFF"/>
                </a:highlight>
              </a:rPr>
              <a:t>Shorten the latency for computing (real time)</a:t>
            </a:r>
            <a:endParaRPr sz="1200">
              <a:solidFill>
                <a:srgbClr val="171C2D"/>
              </a:solidFill>
              <a:highlight>
                <a:srgbClr val="FFFFFF"/>
              </a:highlight>
            </a:endParaRPr>
          </a:p>
          <a:p>
            <a:pPr indent="-317500" lvl="0" marL="457200" rtl="0" algn="l">
              <a:spcBef>
                <a:spcPts val="0"/>
              </a:spcBef>
              <a:spcAft>
                <a:spcPts val="0"/>
              </a:spcAft>
              <a:buClr>
                <a:srgbClr val="171C2D"/>
              </a:buClr>
              <a:buSzPts val="1400"/>
              <a:buAutoNum type="arabicPeriod"/>
            </a:pPr>
            <a:r>
              <a:rPr lang="zh-TW" sz="1400">
                <a:solidFill>
                  <a:srgbClr val="171C2D"/>
                </a:solidFill>
                <a:highlight>
                  <a:srgbClr val="FFFFFF"/>
                </a:highlight>
              </a:rPr>
              <a:t>Utilize hardware of FPGA for data parallelism</a:t>
            </a:r>
            <a:endParaRPr sz="1400">
              <a:solidFill>
                <a:srgbClr val="171C2D"/>
              </a:solidFill>
              <a:highlight>
                <a:srgbClr val="FFFFFF"/>
              </a:highlight>
            </a:endParaRPr>
          </a:p>
        </p:txBody>
      </p:sp>
      <p:sp>
        <p:nvSpPr>
          <p:cNvPr id="88" name="Google Shape;88;p16"/>
          <p:cNvSpPr/>
          <p:nvPr/>
        </p:nvSpPr>
        <p:spPr>
          <a:xfrm>
            <a:off x="4501825" y="2421750"/>
            <a:ext cx="220500" cy="300000"/>
          </a:xfrm>
          <a:prstGeom prst="up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Flow of Color Detection</a:t>
            </a:r>
            <a:endParaRPr/>
          </a:p>
        </p:txBody>
      </p:sp>
      <p:sp>
        <p:nvSpPr>
          <p:cNvPr id="94" name="Google Shape;94;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71C2D"/>
              </a:buClr>
              <a:buSzPts val="1400"/>
              <a:buChar char="➢"/>
            </a:pPr>
            <a:r>
              <a:rPr lang="zh-TW" sz="1400">
                <a:solidFill>
                  <a:srgbClr val="171C2D"/>
                </a:solidFill>
                <a:highlight>
                  <a:srgbClr val="FFFFFF"/>
                </a:highlight>
              </a:rPr>
              <a:t>T</a:t>
            </a:r>
            <a:r>
              <a:rPr lang="zh-TW" sz="1400">
                <a:solidFill>
                  <a:srgbClr val="171C2D"/>
                </a:solidFill>
                <a:highlight>
                  <a:srgbClr val="FFFFFF"/>
                </a:highlight>
              </a:rPr>
              <a:t>he color space of the original BGR image is converted into an HSV color space.</a:t>
            </a:r>
            <a:endParaRPr sz="1400">
              <a:solidFill>
                <a:srgbClr val="171C2D"/>
              </a:solidFill>
              <a:highlight>
                <a:srgbClr val="FFFFFF"/>
              </a:highlight>
            </a:endParaRPr>
          </a:p>
          <a:p>
            <a:pPr indent="-304800" lvl="1" marL="914400" rtl="0" algn="l">
              <a:spcBef>
                <a:spcPts val="0"/>
              </a:spcBef>
              <a:spcAft>
                <a:spcPts val="0"/>
              </a:spcAft>
              <a:buSzPts val="1200"/>
              <a:buChar char="○"/>
            </a:pPr>
            <a:r>
              <a:rPr lang="zh-TW" sz="1200"/>
              <a:t>BGR2HSV</a:t>
            </a:r>
            <a:endParaRPr sz="1200">
              <a:solidFill>
                <a:srgbClr val="171C2D"/>
              </a:solidFill>
              <a:highlight>
                <a:srgbClr val="FFFFFF"/>
              </a:highlight>
            </a:endParaRPr>
          </a:p>
          <a:p>
            <a:pPr indent="-317500" lvl="0" marL="457200" rtl="0" algn="l">
              <a:spcBef>
                <a:spcPts val="0"/>
              </a:spcBef>
              <a:spcAft>
                <a:spcPts val="0"/>
              </a:spcAft>
              <a:buClr>
                <a:srgbClr val="171C2D"/>
              </a:buClr>
              <a:buSzPts val="1400"/>
              <a:buChar char="➢"/>
            </a:pPr>
            <a:r>
              <a:rPr lang="zh-TW" sz="1400">
                <a:solidFill>
                  <a:srgbClr val="171C2D"/>
                </a:solidFill>
                <a:highlight>
                  <a:srgbClr val="FFFFFF"/>
                </a:highlight>
              </a:rPr>
              <a:t>Applying the thresholding operation on the HSV image and return either 255 or 0.</a:t>
            </a:r>
            <a:endParaRPr sz="1400">
              <a:solidFill>
                <a:srgbClr val="171C2D"/>
              </a:solidFill>
              <a:highlight>
                <a:srgbClr val="FFFFFF"/>
              </a:highlight>
            </a:endParaRPr>
          </a:p>
          <a:p>
            <a:pPr indent="-304800" lvl="1" marL="914400" rtl="0" algn="l">
              <a:spcBef>
                <a:spcPts val="0"/>
              </a:spcBef>
              <a:spcAft>
                <a:spcPts val="0"/>
              </a:spcAft>
              <a:buSzPts val="1200"/>
              <a:buChar char="○"/>
            </a:pPr>
            <a:r>
              <a:rPr lang="zh-TW" sz="1200"/>
              <a:t>Thresholding</a:t>
            </a:r>
            <a:endParaRPr sz="1200">
              <a:solidFill>
                <a:srgbClr val="171C2D"/>
              </a:solidFill>
              <a:highlight>
                <a:srgbClr val="FFFFFF"/>
              </a:highlight>
            </a:endParaRPr>
          </a:p>
          <a:p>
            <a:pPr indent="-317500" lvl="0" marL="457200" rtl="0" algn="l">
              <a:spcBef>
                <a:spcPts val="0"/>
              </a:spcBef>
              <a:spcAft>
                <a:spcPts val="0"/>
              </a:spcAft>
              <a:buClr>
                <a:srgbClr val="171C2D"/>
              </a:buClr>
              <a:buSzPts val="1400"/>
              <a:buChar char="➢"/>
            </a:pPr>
            <a:r>
              <a:rPr lang="zh-TW" sz="1400">
                <a:solidFill>
                  <a:srgbClr val="171C2D"/>
                </a:solidFill>
                <a:highlight>
                  <a:srgbClr val="FFFFFF"/>
                </a:highlight>
              </a:rPr>
              <a:t>Applying morphological operation, reducing unnecessary white patches (noise) in the image.</a:t>
            </a:r>
            <a:endParaRPr sz="1400">
              <a:solidFill>
                <a:srgbClr val="171C2D"/>
              </a:solidFill>
              <a:highlight>
                <a:srgbClr val="FFFFFF"/>
              </a:highlight>
            </a:endParaRPr>
          </a:p>
          <a:p>
            <a:pPr indent="-304800" lvl="1" marL="914400" rtl="0" algn="l">
              <a:spcBef>
                <a:spcPts val="0"/>
              </a:spcBef>
              <a:spcAft>
                <a:spcPts val="0"/>
              </a:spcAft>
              <a:buSzPts val="1200"/>
              <a:buChar char="○"/>
            </a:pPr>
            <a:r>
              <a:rPr lang="zh-TW">
                <a:solidFill>
                  <a:srgbClr val="171C2D"/>
                </a:solidFill>
                <a:highlight>
                  <a:schemeClr val="lt1"/>
                </a:highlight>
              </a:rPr>
              <a:t>Morphological Opening: </a:t>
            </a:r>
            <a:r>
              <a:rPr lang="zh-TW" sz="1200"/>
              <a:t>Erode -&gt; Dilate</a:t>
            </a:r>
            <a:r>
              <a:rPr lang="zh-TW" sz="1200">
                <a:solidFill>
                  <a:srgbClr val="171C2D"/>
                </a:solidFill>
                <a:highlight>
                  <a:schemeClr val="lt1"/>
                </a:highlight>
              </a:rPr>
              <a:t> </a:t>
            </a:r>
            <a:r>
              <a:rPr lang="zh-TW" sz="1200">
                <a:solidFill>
                  <a:srgbClr val="171C2D"/>
                </a:solidFill>
                <a:highlight>
                  <a:srgbClr val="FFFFFF"/>
                </a:highlight>
              </a:rPr>
              <a:t> </a:t>
            </a:r>
            <a:endParaRPr sz="1200">
              <a:solidFill>
                <a:srgbClr val="171C2D"/>
              </a:solidFill>
              <a:highlight>
                <a:srgbClr val="FFFFFF"/>
              </a:highlight>
            </a:endParaRPr>
          </a:p>
          <a:p>
            <a:pPr indent="-304800" lvl="1" marL="914400" rtl="0" algn="l">
              <a:spcBef>
                <a:spcPts val="0"/>
              </a:spcBef>
              <a:spcAft>
                <a:spcPts val="0"/>
              </a:spcAft>
              <a:buSzPts val="1200"/>
              <a:buChar char="○"/>
            </a:pPr>
            <a:r>
              <a:rPr lang="zh-TW">
                <a:solidFill>
                  <a:srgbClr val="171C2D"/>
                </a:solidFill>
                <a:highlight>
                  <a:schemeClr val="lt1"/>
                </a:highlight>
              </a:rPr>
              <a:t>Morphological Closing : </a:t>
            </a:r>
            <a:r>
              <a:rPr lang="zh-TW" sz="1200"/>
              <a:t> Dilate -&gt; Erode</a:t>
            </a:r>
            <a:endParaRPr sz="1200">
              <a:solidFill>
                <a:srgbClr val="171C2D"/>
              </a:solidFill>
              <a:highlight>
                <a:srgbClr val="FFFFFF"/>
              </a:highlight>
            </a:endParaRPr>
          </a:p>
          <a:p>
            <a:pPr indent="0" lvl="0" marL="457200" rtl="0" algn="l">
              <a:spcBef>
                <a:spcPts val="1200"/>
              </a:spcBef>
              <a:spcAft>
                <a:spcPts val="0"/>
              </a:spcAft>
              <a:buNone/>
            </a:pPr>
            <a:r>
              <a:t/>
            </a:r>
            <a:endParaRPr sz="1200">
              <a:solidFill>
                <a:srgbClr val="171C2D"/>
              </a:solidFill>
              <a:highlight>
                <a:srgbClr val="FFFFFF"/>
              </a:highlight>
            </a:endParaRPr>
          </a:p>
          <a:p>
            <a:pPr indent="0" lvl="0" marL="0" rtl="0" algn="l">
              <a:spcBef>
                <a:spcPts val="1200"/>
              </a:spcBef>
              <a:spcAft>
                <a:spcPts val="1200"/>
              </a:spcAft>
              <a:buNone/>
            </a:pPr>
            <a:r>
              <a:t/>
            </a:r>
            <a:endParaRPr sz="1200">
              <a:solidFill>
                <a:srgbClr val="171C2D"/>
              </a:solidFill>
              <a:highlight>
                <a:srgbClr val="FFFFFF"/>
              </a:highlight>
            </a:endParaRPr>
          </a:p>
        </p:txBody>
      </p:sp>
      <p:pic>
        <p:nvPicPr>
          <p:cNvPr id="95" name="Google Shape;95;p17"/>
          <p:cNvPicPr preferRelativeResize="0"/>
          <p:nvPr/>
        </p:nvPicPr>
        <p:blipFill>
          <a:blip r:embed="rId3">
            <a:alphaModFix/>
          </a:blip>
          <a:stretch>
            <a:fillRect/>
          </a:stretch>
        </p:blipFill>
        <p:spPr>
          <a:xfrm>
            <a:off x="1353875" y="3299800"/>
            <a:ext cx="6301550" cy="1054350"/>
          </a:xfrm>
          <a:prstGeom prst="rect">
            <a:avLst/>
          </a:prstGeom>
          <a:noFill/>
          <a:ln>
            <a:noFill/>
          </a:ln>
        </p:spPr>
      </p:pic>
      <p:sp>
        <p:nvSpPr>
          <p:cNvPr id="96" name="Google Shape;96;p17"/>
          <p:cNvSpPr/>
          <p:nvPr/>
        </p:nvSpPr>
        <p:spPr>
          <a:xfrm>
            <a:off x="3800850" y="4123900"/>
            <a:ext cx="1407600" cy="372900"/>
          </a:xfrm>
          <a:prstGeom prst="bracePair">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TW" sz="1000">
                <a:solidFill>
                  <a:srgbClr val="E48312"/>
                </a:solidFill>
              </a:rPr>
              <a:t>opening operation</a:t>
            </a:r>
            <a:endParaRPr b="1" sz="1000">
              <a:solidFill>
                <a:srgbClr val="E48312"/>
              </a:solidFill>
            </a:endParaRPr>
          </a:p>
        </p:txBody>
      </p:sp>
      <p:sp>
        <p:nvSpPr>
          <p:cNvPr id="97" name="Google Shape;97;p17"/>
          <p:cNvSpPr/>
          <p:nvPr/>
        </p:nvSpPr>
        <p:spPr>
          <a:xfrm>
            <a:off x="5342900" y="4123900"/>
            <a:ext cx="1407600" cy="372900"/>
          </a:xfrm>
          <a:prstGeom prst="bracePair">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TW" sz="1000">
                <a:solidFill>
                  <a:srgbClr val="E48312"/>
                </a:solidFill>
              </a:rPr>
              <a:t>closing</a:t>
            </a:r>
            <a:r>
              <a:rPr b="1" lang="zh-TW" sz="1000">
                <a:solidFill>
                  <a:srgbClr val="E48312"/>
                </a:solidFill>
              </a:rPr>
              <a:t> operation</a:t>
            </a:r>
            <a:endParaRPr b="1" sz="1000">
              <a:solidFill>
                <a:srgbClr val="E4831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Convert BGR to HSV </a:t>
            </a:r>
            <a:endParaRPr/>
          </a:p>
        </p:txBody>
      </p:sp>
      <p:sp>
        <p:nvSpPr>
          <p:cNvPr id="103" name="Google Shape;103;p18"/>
          <p:cNvSpPr txBox="1"/>
          <p:nvPr>
            <p:ph idx="1" type="body"/>
          </p:nvPr>
        </p:nvSpPr>
        <p:spPr>
          <a:xfrm>
            <a:off x="207600" y="1266325"/>
            <a:ext cx="8701200" cy="3035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444444"/>
              </a:buClr>
              <a:buSzPts val="1400"/>
              <a:buChar char="➢"/>
            </a:pPr>
            <a:r>
              <a:rPr lang="zh-TW" sz="1400">
                <a:solidFill>
                  <a:srgbClr val="444444"/>
                </a:solidFill>
                <a:highlight>
                  <a:srgbClr val="FFFFFF"/>
                </a:highlight>
              </a:rPr>
              <a:t>Why HSV?</a:t>
            </a:r>
            <a:endParaRPr sz="1400">
              <a:solidFill>
                <a:srgbClr val="444444"/>
              </a:solidFill>
              <a:highlight>
                <a:srgbClr val="FFFFFF"/>
              </a:highlight>
            </a:endParaRPr>
          </a:p>
          <a:p>
            <a:pPr indent="-304800" lvl="1" marL="914400" rtl="0" algn="l">
              <a:spcBef>
                <a:spcPts val="0"/>
              </a:spcBef>
              <a:spcAft>
                <a:spcPts val="0"/>
              </a:spcAft>
              <a:buClr>
                <a:srgbClr val="444444"/>
              </a:buClr>
              <a:buSzPts val="1200"/>
              <a:buChar char="○"/>
            </a:pPr>
            <a:r>
              <a:rPr lang="zh-TW" sz="1200">
                <a:solidFill>
                  <a:srgbClr val="444444"/>
                </a:solidFill>
                <a:highlight>
                  <a:srgbClr val="FFFFFF"/>
                </a:highlight>
              </a:rPr>
              <a:t>HSV color space is useful for working with color information. It stands for HUE, SATURATION, and VALUE (or brightness). </a:t>
            </a:r>
            <a:r>
              <a:rPr lang="zh-TW" sz="1050">
                <a:solidFill>
                  <a:srgbClr val="000000"/>
                </a:solidFill>
                <a:highlight>
                  <a:srgbClr val="FFFFFF"/>
                </a:highlight>
              </a:rPr>
              <a:t>It is very useful in image processing tasks that need to segment objects based on its color</a:t>
            </a:r>
            <a:endParaRPr sz="1050">
              <a:solidFill>
                <a:srgbClr val="000000"/>
              </a:solidFill>
              <a:highlight>
                <a:srgbClr val="FFFFFF"/>
              </a:highlight>
            </a:endParaRPr>
          </a:p>
          <a:p>
            <a:pPr indent="-317500" lvl="1" marL="914400" rtl="0" algn="l">
              <a:spcBef>
                <a:spcPts val="0"/>
              </a:spcBef>
              <a:spcAft>
                <a:spcPts val="0"/>
              </a:spcAft>
              <a:buClr>
                <a:srgbClr val="444444"/>
              </a:buClr>
              <a:buSzPts val="1400"/>
              <a:buFont typeface="Georgia"/>
              <a:buChar char="○"/>
            </a:pPr>
            <a:r>
              <a:rPr b="1" lang="zh-TW" sz="1200">
                <a:solidFill>
                  <a:schemeClr val="lt2"/>
                </a:solidFill>
                <a:highlight>
                  <a:srgbClr val="FFFFFF"/>
                </a:highlight>
              </a:rPr>
              <a:t>HUE </a:t>
            </a:r>
            <a:r>
              <a:rPr lang="zh-TW" sz="1200">
                <a:solidFill>
                  <a:srgbClr val="434343"/>
                </a:solidFill>
                <a:highlight>
                  <a:srgbClr val="FFFFFF"/>
                </a:highlight>
              </a:rPr>
              <a:t>: The hues are modeled as an angular dimension that encodes color information.</a:t>
            </a:r>
            <a:endParaRPr sz="1400">
              <a:solidFill>
                <a:srgbClr val="444444"/>
              </a:solidFill>
              <a:highlight>
                <a:srgbClr val="FFFFFF"/>
              </a:highlight>
            </a:endParaRPr>
          </a:p>
          <a:p>
            <a:pPr indent="-304800" lvl="1" marL="914400" rtl="0" algn="l">
              <a:spcBef>
                <a:spcPts val="0"/>
              </a:spcBef>
              <a:spcAft>
                <a:spcPts val="0"/>
              </a:spcAft>
              <a:buClr>
                <a:srgbClr val="434343"/>
              </a:buClr>
              <a:buSzPts val="1200"/>
              <a:buFont typeface="Arial"/>
              <a:buChar char="○"/>
            </a:pPr>
            <a:r>
              <a:rPr b="1" lang="zh-TW" sz="1200">
                <a:solidFill>
                  <a:schemeClr val="lt2"/>
                </a:solidFill>
                <a:highlight>
                  <a:srgbClr val="FFFFFF"/>
                </a:highlight>
              </a:rPr>
              <a:t>SATURATION </a:t>
            </a:r>
            <a:r>
              <a:rPr lang="zh-TW" sz="1200">
                <a:solidFill>
                  <a:srgbClr val="434343"/>
                </a:solidFill>
                <a:highlight>
                  <a:srgbClr val="FFFFFF"/>
                </a:highlight>
              </a:rPr>
              <a:t>: Saturation encodes the intensity of color.</a:t>
            </a:r>
            <a:endParaRPr sz="1200">
              <a:solidFill>
                <a:srgbClr val="434343"/>
              </a:solidFill>
              <a:highlight>
                <a:srgbClr val="FFFFFF"/>
              </a:highlight>
            </a:endParaRPr>
          </a:p>
          <a:p>
            <a:pPr indent="-304800" lvl="1" marL="914400" rtl="0" algn="l">
              <a:spcBef>
                <a:spcPts val="0"/>
              </a:spcBef>
              <a:spcAft>
                <a:spcPts val="0"/>
              </a:spcAft>
              <a:buClr>
                <a:srgbClr val="434343"/>
              </a:buClr>
              <a:buSzPts val="1200"/>
              <a:buFont typeface="Georgia"/>
              <a:buChar char="○"/>
            </a:pPr>
            <a:r>
              <a:rPr b="1" lang="zh-TW" sz="1200">
                <a:solidFill>
                  <a:schemeClr val="lt2"/>
                </a:solidFill>
                <a:highlight>
                  <a:srgbClr val="FFFFFF"/>
                </a:highlight>
              </a:rPr>
              <a:t>VALUE </a:t>
            </a:r>
            <a:r>
              <a:rPr lang="zh-TW" sz="1200">
                <a:solidFill>
                  <a:srgbClr val="434343"/>
                </a:solidFill>
                <a:highlight>
                  <a:srgbClr val="FFFFFF"/>
                </a:highlight>
              </a:rPr>
              <a:t>: Value represents the amount to which that respective color is mixed with black.</a:t>
            </a:r>
            <a:endParaRPr sz="12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zh-TW" sz="1400">
                <a:solidFill>
                  <a:srgbClr val="000000"/>
                </a:solidFill>
                <a:highlight>
                  <a:srgbClr val="FFFFFF"/>
                </a:highlight>
              </a:rPr>
              <a:t>RGB colorspace are coded using the three channels, it is more difficult to segment an object  based on its color.</a:t>
            </a:r>
            <a:endParaRPr sz="1400">
              <a:solidFill>
                <a:srgbClr val="434343"/>
              </a:solidFill>
              <a:highlight>
                <a:srgbClr val="FFFFFF"/>
              </a:highlight>
            </a:endParaRPr>
          </a:p>
          <a:p>
            <a:pPr indent="0" lvl="0" marL="0" rtl="0" algn="l">
              <a:spcBef>
                <a:spcPts val="1200"/>
              </a:spcBef>
              <a:spcAft>
                <a:spcPts val="0"/>
              </a:spcAft>
              <a:buNone/>
            </a:pPr>
            <a:r>
              <a:t/>
            </a:r>
            <a:endParaRPr sz="1200">
              <a:solidFill>
                <a:srgbClr val="434343"/>
              </a:solidFill>
              <a:highlight>
                <a:srgbClr val="FFFFFF"/>
              </a:highlight>
            </a:endParaRPr>
          </a:p>
          <a:p>
            <a:pPr indent="0" lvl="0" marL="457200" rtl="0" algn="l">
              <a:spcBef>
                <a:spcPts val="2200"/>
              </a:spcBef>
              <a:spcAft>
                <a:spcPts val="1200"/>
              </a:spcAft>
              <a:buNone/>
            </a:pPr>
            <a:r>
              <a:rPr lang="zh-TW" sz="1350">
                <a:solidFill>
                  <a:srgbClr val="444444"/>
                </a:solidFill>
                <a:highlight>
                  <a:srgbClr val="FFFFFF"/>
                </a:highlight>
              </a:rPr>
              <a:t>	</a:t>
            </a:r>
            <a:endParaRPr sz="1350">
              <a:solidFill>
                <a:srgbClr val="444444"/>
              </a:solidFill>
              <a:highlight>
                <a:srgbClr val="FFFFFF"/>
              </a:highlight>
            </a:endParaRPr>
          </a:p>
        </p:txBody>
      </p:sp>
      <p:pic>
        <p:nvPicPr>
          <p:cNvPr id="104" name="Google Shape;104;p18"/>
          <p:cNvPicPr preferRelativeResize="0"/>
          <p:nvPr/>
        </p:nvPicPr>
        <p:blipFill>
          <a:blip r:embed="rId3">
            <a:alphaModFix/>
          </a:blip>
          <a:stretch>
            <a:fillRect/>
          </a:stretch>
        </p:blipFill>
        <p:spPr>
          <a:xfrm>
            <a:off x="5761375" y="3207900"/>
            <a:ext cx="2026000" cy="1389921"/>
          </a:xfrm>
          <a:prstGeom prst="rect">
            <a:avLst/>
          </a:prstGeom>
          <a:noFill/>
          <a:ln>
            <a:noFill/>
          </a:ln>
        </p:spPr>
      </p:pic>
      <p:pic>
        <p:nvPicPr>
          <p:cNvPr id="105" name="Google Shape;105;p18"/>
          <p:cNvPicPr preferRelativeResize="0"/>
          <p:nvPr/>
        </p:nvPicPr>
        <p:blipFill rotWithShape="1">
          <a:blip r:embed="rId4">
            <a:alphaModFix/>
          </a:blip>
          <a:srcRect b="0" l="16888" r="0" t="1883"/>
          <a:stretch/>
        </p:blipFill>
        <p:spPr>
          <a:xfrm>
            <a:off x="1653199" y="3120387"/>
            <a:ext cx="1958250" cy="1564950"/>
          </a:xfrm>
          <a:prstGeom prst="rect">
            <a:avLst/>
          </a:prstGeom>
          <a:noFill/>
          <a:ln>
            <a:noFill/>
          </a:ln>
        </p:spPr>
      </p:pic>
      <p:sp>
        <p:nvSpPr>
          <p:cNvPr id="106" name="Google Shape;106;p18"/>
          <p:cNvSpPr txBox="1"/>
          <p:nvPr/>
        </p:nvSpPr>
        <p:spPr>
          <a:xfrm>
            <a:off x="1787375" y="4567900"/>
            <a:ext cx="16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accent4"/>
                </a:solidFill>
                <a:latin typeface="Open Sans"/>
                <a:ea typeface="Open Sans"/>
                <a:cs typeface="Open Sans"/>
                <a:sym typeface="Open Sans"/>
              </a:rPr>
              <a:t>RGB colorspace</a:t>
            </a:r>
            <a:endParaRPr b="1">
              <a:solidFill>
                <a:schemeClr val="accent4"/>
              </a:solidFill>
              <a:latin typeface="Open Sans"/>
              <a:ea typeface="Open Sans"/>
              <a:cs typeface="Open Sans"/>
              <a:sym typeface="Open Sans"/>
            </a:endParaRPr>
          </a:p>
        </p:txBody>
      </p:sp>
      <p:sp>
        <p:nvSpPr>
          <p:cNvPr id="107" name="Google Shape;107;p18"/>
          <p:cNvSpPr txBox="1"/>
          <p:nvPr/>
        </p:nvSpPr>
        <p:spPr>
          <a:xfrm>
            <a:off x="6036225" y="4597825"/>
            <a:ext cx="16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solidFill>
                  <a:schemeClr val="accent4"/>
                </a:solidFill>
                <a:latin typeface="Open Sans"/>
                <a:ea typeface="Open Sans"/>
                <a:cs typeface="Open Sans"/>
                <a:sym typeface="Open Sans"/>
              </a:rPr>
              <a:t>HSV</a:t>
            </a:r>
            <a:r>
              <a:rPr b="1" lang="zh-TW">
                <a:solidFill>
                  <a:schemeClr val="accent4"/>
                </a:solidFill>
                <a:latin typeface="Open Sans"/>
                <a:ea typeface="Open Sans"/>
                <a:cs typeface="Open Sans"/>
                <a:sym typeface="Open Sans"/>
              </a:rPr>
              <a:t> colorspace</a:t>
            </a:r>
            <a:endParaRPr b="1">
              <a:solidFill>
                <a:schemeClr val="accent4"/>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30000"/>
              </a:lnSpc>
              <a:spcBef>
                <a:spcPts val="0"/>
              </a:spcBef>
              <a:spcAft>
                <a:spcPts val="1100"/>
              </a:spcAft>
              <a:buNone/>
            </a:pPr>
            <a:r>
              <a:rPr lang="zh-TW" sz="3550">
                <a:latin typeface="Open Sans"/>
                <a:ea typeface="Open Sans"/>
                <a:cs typeface="Open Sans"/>
                <a:sym typeface="Open Sans"/>
              </a:rPr>
              <a:t>Th</a:t>
            </a:r>
            <a:r>
              <a:rPr lang="zh-TW" sz="3522">
                <a:latin typeface="Open Sans"/>
                <a:ea typeface="Open Sans"/>
                <a:cs typeface="Open Sans"/>
                <a:sym typeface="Open Sans"/>
              </a:rPr>
              <a:t>resh</a:t>
            </a:r>
            <a:r>
              <a:rPr lang="zh-TW" sz="3550">
                <a:latin typeface="Open Sans"/>
                <a:ea typeface="Open Sans"/>
                <a:cs typeface="Open Sans"/>
                <a:sym typeface="Open Sans"/>
              </a:rPr>
              <a:t>olding</a:t>
            </a:r>
            <a:endParaRPr b="0" sz="1200">
              <a:solidFill>
                <a:schemeClr val="dk2"/>
              </a:solidFill>
              <a:latin typeface="Open Sans"/>
              <a:ea typeface="Open Sans"/>
              <a:cs typeface="Open Sans"/>
              <a:sym typeface="Open Sans"/>
            </a:endParaRPr>
          </a:p>
        </p:txBody>
      </p:sp>
      <p:sp>
        <p:nvSpPr>
          <p:cNvPr id="113" name="Google Shape;113;p19"/>
          <p:cNvSpPr txBox="1"/>
          <p:nvPr>
            <p:ph idx="1" type="body"/>
          </p:nvPr>
        </p:nvSpPr>
        <p:spPr>
          <a:xfrm>
            <a:off x="298050" y="1266325"/>
            <a:ext cx="8547900" cy="1351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71C2D"/>
              </a:buClr>
              <a:buSzPts val="1400"/>
              <a:buChar char="➢"/>
            </a:pPr>
            <a:r>
              <a:rPr lang="zh-TW" sz="1400">
                <a:solidFill>
                  <a:srgbClr val="171C2D"/>
                </a:solidFill>
                <a:highlight>
                  <a:srgbClr val="FFFFFF"/>
                </a:highlight>
              </a:rPr>
              <a:t>Set lower bound and upper bound of detecting objection.</a:t>
            </a:r>
            <a:endParaRPr sz="1400">
              <a:solidFill>
                <a:srgbClr val="171C2D"/>
              </a:solidFill>
              <a:highlight>
                <a:srgbClr val="FFFFFF"/>
              </a:highlight>
            </a:endParaRPr>
          </a:p>
          <a:p>
            <a:pPr indent="-317500" lvl="0" marL="457200" rtl="0" algn="l">
              <a:spcBef>
                <a:spcPts val="0"/>
              </a:spcBef>
              <a:spcAft>
                <a:spcPts val="0"/>
              </a:spcAft>
              <a:buClr>
                <a:srgbClr val="171C2D"/>
              </a:buClr>
              <a:buSzPts val="1400"/>
              <a:buChar char="➢"/>
            </a:pPr>
            <a:r>
              <a:rPr lang="zh-TW" sz="1400">
                <a:solidFill>
                  <a:srgbClr val="171C2D"/>
                </a:solidFill>
                <a:highlight>
                  <a:srgbClr val="FFFFFF"/>
                </a:highlight>
              </a:rPr>
              <a:t>Get a binary mask of the frame where the target color is present</a:t>
            </a:r>
            <a:endParaRPr sz="1400">
              <a:solidFill>
                <a:srgbClr val="171C2D"/>
              </a:solidFill>
              <a:highlight>
                <a:srgbClr val="FFFFFF"/>
              </a:highlight>
            </a:endParaRPr>
          </a:p>
          <a:p>
            <a:pPr indent="0" lvl="0" marL="457200" rtl="0" algn="l">
              <a:spcBef>
                <a:spcPts val="1200"/>
              </a:spcBef>
              <a:spcAft>
                <a:spcPts val="1200"/>
              </a:spcAft>
              <a:buNone/>
            </a:pPr>
            <a:r>
              <a:t/>
            </a:r>
            <a:endParaRPr sz="1350">
              <a:solidFill>
                <a:srgbClr val="444444"/>
              </a:solidFill>
              <a:highlight>
                <a:srgbClr val="FFFFFF"/>
              </a:highlight>
            </a:endParaRPr>
          </a:p>
        </p:txBody>
      </p:sp>
      <p:pic>
        <p:nvPicPr>
          <p:cNvPr id="114" name="Google Shape;114;p19"/>
          <p:cNvPicPr preferRelativeResize="0"/>
          <p:nvPr/>
        </p:nvPicPr>
        <p:blipFill>
          <a:blip r:embed="rId3">
            <a:alphaModFix/>
          </a:blip>
          <a:stretch>
            <a:fillRect/>
          </a:stretch>
        </p:blipFill>
        <p:spPr>
          <a:xfrm>
            <a:off x="935550" y="3383150"/>
            <a:ext cx="2769900" cy="1547425"/>
          </a:xfrm>
          <a:prstGeom prst="rect">
            <a:avLst/>
          </a:prstGeom>
          <a:noFill/>
          <a:ln>
            <a:noFill/>
          </a:ln>
        </p:spPr>
      </p:pic>
      <p:pic>
        <p:nvPicPr>
          <p:cNvPr id="115" name="Google Shape;115;p19"/>
          <p:cNvPicPr preferRelativeResize="0"/>
          <p:nvPr/>
        </p:nvPicPr>
        <p:blipFill>
          <a:blip r:embed="rId4">
            <a:alphaModFix/>
          </a:blip>
          <a:stretch>
            <a:fillRect/>
          </a:stretch>
        </p:blipFill>
        <p:spPr>
          <a:xfrm>
            <a:off x="5436700" y="3400025"/>
            <a:ext cx="2769901" cy="1513675"/>
          </a:xfrm>
          <a:prstGeom prst="rect">
            <a:avLst/>
          </a:prstGeom>
          <a:noFill/>
          <a:ln>
            <a:noFill/>
          </a:ln>
        </p:spPr>
      </p:pic>
      <p:sp>
        <p:nvSpPr>
          <p:cNvPr id="116" name="Google Shape;116;p19"/>
          <p:cNvSpPr/>
          <p:nvPr/>
        </p:nvSpPr>
        <p:spPr>
          <a:xfrm>
            <a:off x="4138700" y="4019975"/>
            <a:ext cx="777600" cy="342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txBox="1"/>
          <p:nvPr>
            <p:ph idx="1" type="body"/>
          </p:nvPr>
        </p:nvSpPr>
        <p:spPr>
          <a:xfrm>
            <a:off x="400350" y="1988125"/>
            <a:ext cx="8848200" cy="151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200">
                <a:solidFill>
                  <a:srgbClr val="171C2D"/>
                </a:solidFill>
                <a:highlight>
                  <a:srgbClr val="FFFFFF"/>
                </a:highlight>
              </a:rPr>
              <a:t>Ex:      As following example, we set the lower bound to </a:t>
            </a:r>
            <a:r>
              <a:rPr lang="zh-TW" sz="1200">
                <a:solidFill>
                  <a:srgbClr val="171C2D"/>
                </a:solidFill>
              </a:rPr>
              <a:t>[50, 20, 20]</a:t>
            </a:r>
            <a:r>
              <a:rPr lang="zh-TW" sz="1200">
                <a:solidFill>
                  <a:srgbClr val="171C2D"/>
                </a:solidFill>
                <a:highlight>
                  <a:srgbClr val="FFFFFF"/>
                </a:highlight>
              </a:rPr>
              <a:t>, upper bound to [100, 255, 255] (bound for leaves) .</a:t>
            </a:r>
            <a:endParaRPr sz="1200">
              <a:solidFill>
                <a:srgbClr val="171C2D"/>
              </a:solidFill>
              <a:highlight>
                <a:srgbClr val="FFFFFF"/>
              </a:highlight>
            </a:endParaRPr>
          </a:p>
          <a:p>
            <a:pPr indent="0" lvl="0" marL="457200" rtl="0" algn="l">
              <a:spcBef>
                <a:spcPts val="1200"/>
              </a:spcBef>
              <a:spcAft>
                <a:spcPts val="0"/>
              </a:spcAft>
              <a:buNone/>
            </a:pPr>
            <a:r>
              <a:rPr lang="zh-TW" sz="1200">
                <a:solidFill>
                  <a:srgbClr val="171C2D"/>
                </a:solidFill>
                <a:highlight>
                  <a:srgbClr val="FFFFFF"/>
                </a:highlight>
              </a:rPr>
              <a:t>Then, we can use thresholding function to filter the image.</a:t>
            </a:r>
            <a:endParaRPr sz="1200">
              <a:solidFill>
                <a:srgbClr val="171C2D"/>
              </a:solidFill>
              <a:highlight>
                <a:srgbClr val="FFFFFF"/>
              </a:highlight>
            </a:endParaRPr>
          </a:p>
          <a:p>
            <a:pPr indent="0" lvl="0" marL="457200" rtl="0" algn="l">
              <a:spcBef>
                <a:spcPts val="1200"/>
              </a:spcBef>
              <a:spcAft>
                <a:spcPts val="0"/>
              </a:spcAft>
              <a:buNone/>
            </a:pPr>
            <a:r>
              <a:rPr lang="zh-TW" sz="1200">
                <a:solidFill>
                  <a:srgbClr val="171C2D"/>
                </a:solidFill>
                <a:highlight>
                  <a:srgbClr val="FFFFFF"/>
                </a:highlight>
              </a:rPr>
              <a:t>255(white) is for targeting color, 0(black) is for the other color.  </a:t>
            </a:r>
            <a:endParaRPr sz="1200">
              <a:solidFill>
                <a:srgbClr val="171C2D"/>
              </a:solidFill>
              <a:highlight>
                <a:srgbClr val="FFFFFF"/>
              </a:highlight>
            </a:endParaRPr>
          </a:p>
          <a:p>
            <a:pPr indent="0" lvl="0" marL="457200" rtl="0" algn="l">
              <a:spcBef>
                <a:spcPts val="1200"/>
              </a:spcBef>
              <a:spcAft>
                <a:spcPts val="1200"/>
              </a:spcAft>
              <a:buNone/>
            </a:pPr>
            <a:r>
              <a:t/>
            </a:r>
            <a:endParaRPr sz="1350">
              <a:solidFill>
                <a:srgbClr val="444444"/>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207600" y="46337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zh-TW" sz="2600">
                <a:highlight>
                  <a:schemeClr val="lt1"/>
                </a:highlight>
                <a:latin typeface="Arial"/>
                <a:ea typeface="Arial"/>
                <a:cs typeface="Arial"/>
                <a:sym typeface="Arial"/>
              </a:rPr>
              <a:t>M</a:t>
            </a:r>
            <a:r>
              <a:rPr lang="zh-TW" sz="2600">
                <a:highlight>
                  <a:schemeClr val="lt1"/>
                </a:highlight>
                <a:latin typeface="Arial"/>
                <a:ea typeface="Arial"/>
                <a:cs typeface="Arial"/>
                <a:sym typeface="Arial"/>
              </a:rPr>
              <a:t>orphological Opening &amp; Closing</a:t>
            </a:r>
            <a:endParaRPr sz="2600"/>
          </a:p>
        </p:txBody>
      </p:sp>
      <p:sp>
        <p:nvSpPr>
          <p:cNvPr id="123" name="Google Shape;123;p20"/>
          <p:cNvSpPr txBox="1"/>
          <p:nvPr>
            <p:ph idx="1" type="body"/>
          </p:nvPr>
        </p:nvSpPr>
        <p:spPr>
          <a:xfrm>
            <a:off x="311700" y="1266325"/>
            <a:ext cx="8780700" cy="1767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171C2D"/>
              </a:buClr>
              <a:buSzPts val="1400"/>
              <a:buChar char="➢"/>
            </a:pPr>
            <a:r>
              <a:rPr lang="zh-TW" sz="1400">
                <a:solidFill>
                  <a:srgbClr val="171C2D"/>
                </a:solidFill>
                <a:highlight>
                  <a:srgbClr val="FFFFFF"/>
                </a:highlight>
              </a:rPr>
              <a:t>In the original mask, we can see that there is lots of unnecessary noise. So we have to remove it to get a better result.</a:t>
            </a:r>
            <a:endParaRPr sz="1400">
              <a:solidFill>
                <a:srgbClr val="171C2D"/>
              </a:solidFill>
              <a:highlight>
                <a:srgbClr val="FFFFFF"/>
              </a:highlight>
            </a:endParaRPr>
          </a:p>
          <a:p>
            <a:pPr indent="-317500" lvl="0" marL="457200" rtl="0" algn="l">
              <a:spcBef>
                <a:spcPts val="0"/>
              </a:spcBef>
              <a:spcAft>
                <a:spcPts val="0"/>
              </a:spcAft>
              <a:buClr>
                <a:srgbClr val="171C2D"/>
              </a:buClr>
              <a:buSzPts val="1400"/>
              <a:buChar char="➢"/>
            </a:pPr>
            <a:r>
              <a:rPr lang="zh-TW" sz="1400">
                <a:solidFill>
                  <a:srgbClr val="171C2D"/>
                </a:solidFill>
                <a:highlight>
                  <a:schemeClr val="lt1"/>
                </a:highlight>
              </a:rPr>
              <a:t>Morphological Opening:</a:t>
            </a:r>
            <a:endParaRPr sz="1400">
              <a:solidFill>
                <a:srgbClr val="171C2D"/>
              </a:solidFill>
              <a:highlight>
                <a:schemeClr val="lt1"/>
              </a:highlight>
            </a:endParaRPr>
          </a:p>
          <a:p>
            <a:pPr indent="-317500" lvl="1" marL="914400" rtl="0" algn="l">
              <a:spcBef>
                <a:spcPts val="0"/>
              </a:spcBef>
              <a:spcAft>
                <a:spcPts val="0"/>
              </a:spcAft>
              <a:buClr>
                <a:srgbClr val="171C2D"/>
              </a:buClr>
              <a:buSzPts val="1400"/>
              <a:buChar char="○"/>
            </a:pPr>
            <a:r>
              <a:rPr lang="zh-TW" sz="1200">
                <a:solidFill>
                  <a:srgbClr val="262626"/>
                </a:solidFill>
                <a:highlight>
                  <a:srgbClr val="FFFFFF"/>
                </a:highlight>
              </a:rPr>
              <a:t>Eroding and then dilating. It is aimed to remove little white dot in the black region.</a:t>
            </a:r>
            <a:endParaRPr sz="1200">
              <a:solidFill>
                <a:srgbClr val="262626"/>
              </a:solidFill>
              <a:highlight>
                <a:srgbClr val="FFFFFF"/>
              </a:highlight>
            </a:endParaRPr>
          </a:p>
          <a:p>
            <a:pPr indent="-317500" lvl="0" marL="457200" rtl="0" algn="l">
              <a:spcBef>
                <a:spcPts val="0"/>
              </a:spcBef>
              <a:spcAft>
                <a:spcPts val="0"/>
              </a:spcAft>
              <a:buClr>
                <a:srgbClr val="171C2D"/>
              </a:buClr>
              <a:buSzPts val="1400"/>
              <a:buChar char="➢"/>
            </a:pPr>
            <a:r>
              <a:rPr lang="zh-TW" sz="1400">
                <a:solidFill>
                  <a:srgbClr val="171C2D"/>
                </a:solidFill>
                <a:highlight>
                  <a:schemeClr val="lt1"/>
                </a:highlight>
              </a:rPr>
              <a:t>Morphological Closing :</a:t>
            </a:r>
            <a:endParaRPr sz="1200">
              <a:solidFill>
                <a:srgbClr val="262626"/>
              </a:solidFill>
              <a:highlight>
                <a:srgbClr val="FFFFFF"/>
              </a:highlight>
            </a:endParaRPr>
          </a:p>
          <a:p>
            <a:pPr indent="-317500" lvl="1" marL="914400" rtl="0" algn="l">
              <a:spcBef>
                <a:spcPts val="0"/>
              </a:spcBef>
              <a:spcAft>
                <a:spcPts val="0"/>
              </a:spcAft>
              <a:buClr>
                <a:srgbClr val="171C2D"/>
              </a:buClr>
              <a:buSzPts val="1400"/>
              <a:buChar char="○"/>
            </a:pPr>
            <a:r>
              <a:rPr lang="zh-TW" sz="1200">
                <a:solidFill>
                  <a:srgbClr val="262626"/>
                </a:solidFill>
                <a:highlight>
                  <a:srgbClr val="FFFFFF"/>
                </a:highlight>
              </a:rPr>
              <a:t>Dilating and then Eroding. It is aimed to remove little black dot in the white region.</a:t>
            </a:r>
            <a:endParaRPr sz="1350">
              <a:solidFill>
                <a:srgbClr val="444444"/>
              </a:solidFill>
              <a:highlight>
                <a:srgbClr val="FFFFFF"/>
              </a:highlight>
            </a:endParaRPr>
          </a:p>
        </p:txBody>
      </p:sp>
      <p:sp>
        <p:nvSpPr>
          <p:cNvPr id="124" name="Google Shape;124;p20"/>
          <p:cNvSpPr/>
          <p:nvPr/>
        </p:nvSpPr>
        <p:spPr>
          <a:xfrm>
            <a:off x="4138700" y="4093475"/>
            <a:ext cx="777600" cy="342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20"/>
          <p:cNvPicPr preferRelativeResize="0"/>
          <p:nvPr/>
        </p:nvPicPr>
        <p:blipFill>
          <a:blip r:embed="rId3">
            <a:alphaModFix/>
          </a:blip>
          <a:stretch>
            <a:fillRect/>
          </a:stretch>
        </p:blipFill>
        <p:spPr>
          <a:xfrm>
            <a:off x="685075" y="3458575"/>
            <a:ext cx="2769901" cy="1513675"/>
          </a:xfrm>
          <a:prstGeom prst="rect">
            <a:avLst/>
          </a:prstGeom>
          <a:noFill/>
          <a:ln>
            <a:noFill/>
          </a:ln>
        </p:spPr>
      </p:pic>
      <p:pic>
        <p:nvPicPr>
          <p:cNvPr id="126" name="Google Shape;126;p20"/>
          <p:cNvPicPr preferRelativeResize="0"/>
          <p:nvPr/>
        </p:nvPicPr>
        <p:blipFill>
          <a:blip r:embed="rId4">
            <a:alphaModFix/>
          </a:blip>
          <a:stretch>
            <a:fillRect/>
          </a:stretch>
        </p:blipFill>
        <p:spPr>
          <a:xfrm>
            <a:off x="5277500" y="3458575"/>
            <a:ext cx="2769900" cy="1513675"/>
          </a:xfrm>
          <a:prstGeom prst="rect">
            <a:avLst/>
          </a:prstGeom>
          <a:noFill/>
          <a:ln>
            <a:noFill/>
          </a:ln>
        </p:spPr>
      </p:pic>
      <p:sp>
        <p:nvSpPr>
          <p:cNvPr id="127" name="Google Shape;127;p20"/>
          <p:cNvSpPr txBox="1"/>
          <p:nvPr/>
        </p:nvSpPr>
        <p:spPr>
          <a:xfrm>
            <a:off x="3948800" y="4388300"/>
            <a:ext cx="11574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zh-TW" sz="1100">
                <a:solidFill>
                  <a:srgbClr val="FF9900"/>
                </a:solidFill>
                <a:highlight>
                  <a:schemeClr val="lt1"/>
                </a:highlight>
              </a:rPr>
              <a:t>Morphological operation</a:t>
            </a:r>
            <a:endParaRPr sz="100">
              <a:solidFill>
                <a:srgbClr val="FF99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207600" y="463375"/>
            <a:ext cx="8520600" cy="707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zh-TW" sz="3200">
                <a:highlight>
                  <a:srgbClr val="FFFFFF"/>
                </a:highlight>
                <a:latin typeface="Georgia"/>
                <a:ea typeface="Georgia"/>
                <a:cs typeface="Georgia"/>
                <a:sym typeface="Georgia"/>
              </a:rPr>
              <a:t>Flow result</a:t>
            </a:r>
            <a:endParaRPr sz="3200">
              <a:highlight>
                <a:srgbClr val="FFFFFF"/>
              </a:highlight>
              <a:latin typeface="Georgia"/>
              <a:ea typeface="Georgia"/>
              <a:cs typeface="Georgia"/>
              <a:sym typeface="Georgia"/>
            </a:endParaRPr>
          </a:p>
          <a:p>
            <a:pPr indent="0" lvl="0" marL="0" rtl="0" algn="l">
              <a:lnSpc>
                <a:spcPct val="115000"/>
              </a:lnSpc>
              <a:spcBef>
                <a:spcPts val="1100"/>
              </a:spcBef>
              <a:spcAft>
                <a:spcPts val="1200"/>
              </a:spcAft>
              <a:buNone/>
            </a:pPr>
            <a:r>
              <a:t/>
            </a:r>
            <a:endParaRPr sz="2600">
              <a:highlight>
                <a:schemeClr val="lt1"/>
              </a:highlight>
              <a:latin typeface="Arial"/>
              <a:ea typeface="Arial"/>
              <a:cs typeface="Arial"/>
              <a:sym typeface="Arial"/>
            </a:endParaRPr>
          </a:p>
        </p:txBody>
      </p:sp>
      <p:pic>
        <p:nvPicPr>
          <p:cNvPr id="133" name="Google Shape;133;p21"/>
          <p:cNvPicPr preferRelativeResize="0"/>
          <p:nvPr/>
        </p:nvPicPr>
        <p:blipFill>
          <a:blip r:embed="rId3">
            <a:alphaModFix/>
          </a:blip>
          <a:stretch>
            <a:fillRect/>
          </a:stretch>
        </p:blipFill>
        <p:spPr>
          <a:xfrm>
            <a:off x="249750" y="2188275"/>
            <a:ext cx="2769900" cy="1547425"/>
          </a:xfrm>
          <a:prstGeom prst="rect">
            <a:avLst/>
          </a:prstGeom>
          <a:noFill/>
          <a:ln>
            <a:noFill/>
          </a:ln>
        </p:spPr>
      </p:pic>
      <p:pic>
        <p:nvPicPr>
          <p:cNvPr id="134" name="Google Shape;134;p21"/>
          <p:cNvPicPr preferRelativeResize="0"/>
          <p:nvPr/>
        </p:nvPicPr>
        <p:blipFill>
          <a:blip r:embed="rId4">
            <a:alphaModFix/>
          </a:blip>
          <a:stretch>
            <a:fillRect/>
          </a:stretch>
        </p:blipFill>
        <p:spPr>
          <a:xfrm>
            <a:off x="6134150" y="2190205"/>
            <a:ext cx="2769900" cy="1543570"/>
          </a:xfrm>
          <a:prstGeom prst="rect">
            <a:avLst/>
          </a:prstGeom>
          <a:noFill/>
          <a:ln>
            <a:noFill/>
          </a:ln>
        </p:spPr>
      </p:pic>
      <p:pic>
        <p:nvPicPr>
          <p:cNvPr id="135" name="Google Shape;135;p21"/>
          <p:cNvPicPr preferRelativeResize="0"/>
          <p:nvPr/>
        </p:nvPicPr>
        <p:blipFill>
          <a:blip r:embed="rId5">
            <a:alphaModFix/>
          </a:blip>
          <a:stretch>
            <a:fillRect/>
          </a:stretch>
        </p:blipFill>
        <p:spPr>
          <a:xfrm>
            <a:off x="1456625" y="4026100"/>
            <a:ext cx="6127325" cy="1025200"/>
          </a:xfrm>
          <a:prstGeom prst="rect">
            <a:avLst/>
          </a:prstGeom>
          <a:noFill/>
          <a:ln>
            <a:noFill/>
          </a:ln>
        </p:spPr>
      </p:pic>
      <p:sp>
        <p:nvSpPr>
          <p:cNvPr id="136" name="Google Shape;136;p21"/>
          <p:cNvSpPr/>
          <p:nvPr/>
        </p:nvSpPr>
        <p:spPr>
          <a:xfrm flipH="1" rot="10800000">
            <a:off x="899525" y="3836475"/>
            <a:ext cx="557100" cy="844800"/>
          </a:xfrm>
          <a:prstGeom prst="bentArrow">
            <a:avLst>
              <a:gd fmla="val 25000" name="adj1"/>
              <a:gd fmla="val 25000" name="adj2"/>
              <a:gd fmla="val 25000" name="adj3"/>
              <a:gd fmla="val 43750" name="adj4"/>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 name="Google Shape;137;p21"/>
          <p:cNvSpPr/>
          <p:nvPr/>
        </p:nvSpPr>
        <p:spPr>
          <a:xfrm flipH="1" rot="5400000">
            <a:off x="7498700" y="3987975"/>
            <a:ext cx="832800" cy="529800"/>
          </a:xfrm>
          <a:prstGeom prst="bentArrow">
            <a:avLst>
              <a:gd fmla="val 25000" name="adj1"/>
              <a:gd fmla="val 23607" name="adj2"/>
              <a:gd fmla="val 25000" name="adj3"/>
              <a:gd fmla="val 43750" name="adj4"/>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